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20"/>
  </p:notesMasterIdLst>
  <p:handoutMasterIdLst>
    <p:handoutMasterId r:id="rId21"/>
  </p:handoutMasterIdLst>
  <p:sldIdLst>
    <p:sldId id="260" r:id="rId2"/>
    <p:sldId id="257" r:id="rId3"/>
    <p:sldId id="258" r:id="rId4"/>
    <p:sldId id="268" r:id="rId5"/>
    <p:sldId id="276" r:id="rId6"/>
    <p:sldId id="259" r:id="rId7"/>
    <p:sldId id="272" r:id="rId8"/>
    <p:sldId id="261" r:id="rId9"/>
    <p:sldId id="273" r:id="rId10"/>
    <p:sldId id="269" r:id="rId11"/>
    <p:sldId id="263" r:id="rId12"/>
    <p:sldId id="274" r:id="rId13"/>
    <p:sldId id="264" r:id="rId14"/>
    <p:sldId id="265" r:id="rId15"/>
    <p:sldId id="275" r:id="rId16"/>
    <p:sldId id="256" r:id="rId17"/>
    <p:sldId id="266" r:id="rId18"/>
    <p:sldId id="271" r:id="rId19"/>
  </p:sldIdLst>
  <p:sldSz cx="12190413" cy="6859588"/>
  <p:notesSz cx="6858000" cy="9144000"/>
  <p:custDataLst>
    <p:tags r:id="rId22"/>
  </p:custDataLst>
  <p:defaultTextStyle>
    <a:defPPr>
      <a:defRPr lang="en-US"/>
    </a:defPPr>
    <a:lvl1pPr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p:defaultTextStyle>
  <p:extLst>
    <p:ext uri="{EFAFB233-063F-42B5-8137-9DF3F51BA10A}">
      <p15:sldGuideLst xmlns="" xmlns:p15="http://schemas.microsoft.com/office/powerpoint/2012/main">
        <p15:guide id="1" orient="horz" pos="779">
          <p15:clr>
            <a:srgbClr val="A4A3A4"/>
          </p15:clr>
        </p15:guide>
        <p15:guide id="2" orient="horz" pos="2696">
          <p15:clr>
            <a:srgbClr val="A4A3A4"/>
          </p15:clr>
        </p15:guide>
        <p15:guide id="3" orient="horz" pos="1682">
          <p15:clr>
            <a:srgbClr val="A4A3A4"/>
          </p15:clr>
        </p15:guide>
        <p15:guide id="4" orient="horz" pos="1790">
          <p15:clr>
            <a:srgbClr val="A4A3A4"/>
          </p15:clr>
        </p15:guide>
        <p15:guide id="5" orient="horz" pos="1360">
          <p15:clr>
            <a:srgbClr val="A4A3A4"/>
          </p15:clr>
        </p15:guide>
        <p15:guide id="6" pos="2934">
          <p15:clr>
            <a:srgbClr val="A4A3A4"/>
          </p15:clr>
        </p15:guide>
        <p15:guide id="7" pos="5375">
          <p15:clr>
            <a:srgbClr val="A4A3A4"/>
          </p15:clr>
        </p15:guide>
        <p15:guide id="8" pos="4099">
          <p15:clr>
            <a:srgbClr val="A4A3A4"/>
          </p15:clr>
        </p15:guide>
        <p15:guide id="9" pos="4208">
          <p15:clr>
            <a:srgbClr val="A4A3A4"/>
          </p15:clr>
        </p15:guide>
        <p15:guide id="10" pos="2826">
          <p15:clr>
            <a:srgbClr val="A4A3A4"/>
          </p15:clr>
        </p15:guide>
        <p15:guide id="11" pos="386">
          <p15:clr>
            <a:srgbClr val="A4A3A4"/>
          </p15:clr>
        </p15:guide>
        <p15:guide id="12" orient="horz" pos="1039">
          <p15:clr>
            <a:srgbClr val="A4A3A4"/>
          </p15:clr>
        </p15:guide>
        <p15:guide id="13" orient="horz" pos="3595">
          <p15:clr>
            <a:srgbClr val="A4A3A4"/>
          </p15:clr>
        </p15:guide>
        <p15:guide id="14" orient="horz" pos="2243">
          <p15:clr>
            <a:srgbClr val="A4A3A4"/>
          </p15:clr>
        </p15:guide>
        <p15:guide id="15" orient="horz" pos="2387">
          <p15:clr>
            <a:srgbClr val="A4A3A4"/>
          </p15:clr>
        </p15:guide>
        <p15:guide id="16" orient="horz" pos="1814">
          <p15:clr>
            <a:srgbClr val="A4A3A4"/>
          </p15:clr>
        </p15:guide>
        <p15:guide id="17" pos="3911">
          <p15:clr>
            <a:srgbClr val="A4A3A4"/>
          </p15:clr>
        </p15:guide>
        <p15:guide id="18" pos="7166">
          <p15:clr>
            <a:srgbClr val="A4A3A4"/>
          </p15:clr>
        </p15:guide>
        <p15:guide id="19" pos="5465">
          <p15:clr>
            <a:srgbClr val="A4A3A4"/>
          </p15:clr>
        </p15:guide>
        <p15:guide id="20" pos="5610">
          <p15:clr>
            <a:srgbClr val="A4A3A4"/>
          </p15:clr>
        </p15:guide>
        <p15:guide id="21" pos="3768">
          <p15:clr>
            <a:srgbClr val="A4A3A4"/>
          </p15:clr>
        </p15:guide>
        <p15:guide id="22" pos="51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7" autoAdjust="0"/>
    <p:restoredTop sz="90057" autoAdjust="0"/>
  </p:normalViewPr>
  <p:slideViewPr>
    <p:cSldViewPr>
      <p:cViewPr varScale="1">
        <p:scale>
          <a:sx n="79" d="100"/>
          <a:sy n="79" d="100"/>
        </p:scale>
        <p:origin x="-936" y="-84"/>
      </p:cViewPr>
      <p:guideLst>
        <p:guide orient="horz" pos="779"/>
        <p:guide orient="horz" pos="2696"/>
        <p:guide orient="horz" pos="1682"/>
        <p:guide orient="horz" pos="1790"/>
        <p:guide orient="horz" pos="1360"/>
        <p:guide orient="horz" pos="1039"/>
        <p:guide orient="horz" pos="3595"/>
        <p:guide orient="horz" pos="2243"/>
        <p:guide orient="horz" pos="2387"/>
        <p:guide orient="horz" pos="1814"/>
        <p:guide pos="2934"/>
        <p:guide pos="5375"/>
        <p:guide pos="4099"/>
        <p:guide pos="4208"/>
        <p:guide pos="2826"/>
        <p:guide pos="386"/>
        <p:guide pos="3911"/>
        <p:guide pos="7166"/>
        <p:guide pos="5465"/>
        <p:guide pos="5610"/>
        <p:guide pos="3768"/>
        <p:guide pos="515"/>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83" d="100"/>
          <a:sy n="83" d="100"/>
        </p:scale>
        <p:origin x="-31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OR\Downloads\Tab-Be62-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'[Tab-Be62-1-1.xlsx]Data og graf'!$B$3</c:f>
              <c:strCache>
                <c:ptCount val="1"/>
                <c:pt idx="0">
                  <c:v>Befolkningstal</c:v>
                </c:pt>
              </c:strCache>
            </c:strRef>
          </c:tx>
          <c:marker>
            <c:symbol val="none"/>
          </c:marker>
          <c:cat>
            <c:numRef>
              <c:f>'[Tab-Be62-1-1.xlsx]Data og graf'!$A$4:$A$52</c:f>
              <c:numCache>
                <c:formatCode>General</c:formatCode>
                <c:ptCount val="4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numCache>
            </c:numRef>
          </c:cat>
          <c:val>
            <c:numRef>
              <c:f>'[Tab-Be62-1-1.xlsx]Data og graf'!$B$4:$B$52</c:f>
              <c:numCache>
                <c:formatCode>General</c:formatCode>
                <c:ptCount val="49"/>
                <c:pt idx="0">
                  <c:v>464566</c:v>
                </c:pt>
                <c:pt idx="1">
                  <c:v>466129</c:v>
                </c:pt>
                <c:pt idx="2">
                  <c:v>467253</c:v>
                </c:pt>
                <c:pt idx="3">
                  <c:v>471300</c:v>
                </c:pt>
                <c:pt idx="4">
                  <c:v>476751</c:v>
                </c:pt>
                <c:pt idx="5">
                  <c:v>483658</c:v>
                </c:pt>
                <c:pt idx="6">
                  <c:v>487969</c:v>
                </c:pt>
                <c:pt idx="7">
                  <c:v>491082</c:v>
                </c:pt>
                <c:pt idx="8">
                  <c:v>495699</c:v>
                </c:pt>
                <c:pt idx="9">
                  <c:v>499148</c:v>
                </c:pt>
                <c:pt idx="10">
                  <c:v>500531</c:v>
                </c:pt>
                <c:pt idx="11">
                  <c:v>501285</c:v>
                </c:pt>
                <c:pt idx="12">
                  <c:v>501664</c:v>
                </c:pt>
                <c:pt idx="13">
                  <c:v>502362</c:v>
                </c:pt>
                <c:pt idx="14">
                  <c:v>501158</c:v>
                </c:pt>
                <c:pt idx="15">
                  <c:v>503699</c:v>
                </c:pt>
                <c:pt idx="16">
                  <c:v>509861</c:v>
                </c:pt>
                <c:pt idx="17">
                  <c:v>518574</c:v>
                </c:pt>
                <c:pt idx="18">
                  <c:v>528208</c:v>
                </c:pt>
                <c:pt idx="19">
                  <c:v>539542</c:v>
                </c:pt>
                <c:pt idx="20">
                  <c:v>549050</c:v>
                </c:pt>
                <c:pt idx="21">
                  <c:v>559440</c:v>
                </c:pt>
                <c:pt idx="22">
                  <c:v>570171</c:v>
                </c:pt>
                <c:pt idx="23">
                  <c:v>580295</c:v>
                </c:pt>
                <c:pt idx="24">
                  <c:v>591485</c:v>
                </c:pt>
                <c:pt idx="25">
                  <c:v>602504</c:v>
                </c:pt>
                <c:pt idx="26">
                  <c:v>613353</c:v>
                </c:pt>
                <c:pt idx="27">
                  <c:v>624483</c:v>
                </c:pt>
                <c:pt idx="28">
                  <c:v>635410</c:v>
                </c:pt>
                <c:pt idx="29">
                  <c:v>645949</c:v>
                </c:pt>
                <c:pt idx="30">
                  <c:v>655987</c:v>
                </c:pt>
                <c:pt idx="31">
                  <c:v>665495</c:v>
                </c:pt>
                <c:pt idx="32">
                  <c:v>674270</c:v>
                </c:pt>
                <c:pt idx="33">
                  <c:v>682444</c:v>
                </c:pt>
                <c:pt idx="34">
                  <c:v>690013</c:v>
                </c:pt>
                <c:pt idx="35">
                  <c:v>697082</c:v>
                </c:pt>
                <c:pt idx="36">
                  <c:v>703644</c:v>
                </c:pt>
                <c:pt idx="37">
                  <c:v>709776</c:v>
                </c:pt>
                <c:pt idx="38">
                  <c:v>715502</c:v>
                </c:pt>
                <c:pt idx="39">
                  <c:v>720821</c:v>
                </c:pt>
                <c:pt idx="40">
                  <c:v>725803</c:v>
                </c:pt>
                <c:pt idx="41">
                  <c:v>730703</c:v>
                </c:pt>
                <c:pt idx="42">
                  <c:v>735503</c:v>
                </c:pt>
                <c:pt idx="43">
                  <c:v>740203</c:v>
                </c:pt>
                <c:pt idx="44">
                  <c:v>744803</c:v>
                </c:pt>
                <c:pt idx="45">
                  <c:v>749303</c:v>
                </c:pt>
                <c:pt idx="46">
                  <c:v>753703</c:v>
                </c:pt>
                <c:pt idx="47">
                  <c:v>758003</c:v>
                </c:pt>
                <c:pt idx="48">
                  <c:v>762203</c:v>
                </c:pt>
              </c:numCache>
            </c:numRef>
          </c:val>
          <c:smooth val="0"/>
        </c:ser>
        <c:dLbls>
          <c:showLegendKey val="0"/>
          <c:showVal val="0"/>
          <c:showCatName val="0"/>
          <c:showSerName val="0"/>
          <c:showPercent val="0"/>
          <c:showBubbleSize val="0"/>
        </c:dLbls>
        <c:marker val="1"/>
        <c:smooth val="0"/>
        <c:axId val="427694720"/>
        <c:axId val="436412416"/>
      </c:lineChart>
      <c:catAx>
        <c:axId val="427694720"/>
        <c:scaling>
          <c:orientation val="minMax"/>
        </c:scaling>
        <c:delete val="0"/>
        <c:axPos val="b"/>
        <c:numFmt formatCode="General" sourceLinked="1"/>
        <c:majorTickMark val="out"/>
        <c:minorTickMark val="none"/>
        <c:tickLblPos val="nextTo"/>
        <c:crossAx val="436412416"/>
        <c:crosses val="autoZero"/>
        <c:auto val="1"/>
        <c:lblAlgn val="ctr"/>
        <c:lblOffset val="100"/>
        <c:noMultiLvlLbl val="0"/>
      </c:catAx>
      <c:valAx>
        <c:axId val="436412416"/>
        <c:scaling>
          <c:orientation val="minMax"/>
        </c:scaling>
        <c:delete val="0"/>
        <c:axPos val="l"/>
        <c:majorGridlines/>
        <c:numFmt formatCode="General" sourceLinked="1"/>
        <c:majorTickMark val="out"/>
        <c:minorTickMark val="none"/>
        <c:tickLblPos val="nextTo"/>
        <c:crossAx val="42769472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0.54148</cdr:x>
      <cdr:y>0.3174</cdr:y>
    </cdr:from>
    <cdr:to>
      <cdr:x>0.54148</cdr:x>
      <cdr:y>0.89449</cdr:y>
    </cdr:to>
    <cdr:cxnSp macro="">
      <cdr:nvCxnSpPr>
        <cdr:cNvPr id="3" name="Straight Connector 2"/>
        <cdr:cNvCxnSpPr/>
      </cdr:nvCxnSpPr>
      <cdr:spPr>
        <a:xfrm xmlns:a="http://schemas.openxmlformats.org/drawingml/2006/main" flipV="1">
          <a:off x="3744416" y="1584176"/>
          <a:ext cx="0" cy="2880320"/>
        </a:xfrm>
        <a:prstGeom xmlns:a="http://schemas.openxmlformats.org/drawingml/2006/main" prst="line">
          <a:avLst/>
        </a:prstGeom>
        <a:ln xmlns:a="http://schemas.openxmlformats.org/drawingml/2006/main" w="19050">
          <a:solidFill>
            <a:schemeClr val="bg2"/>
          </a:solidFill>
          <a:prstDash val="sysDash"/>
          <a:tailEnd type="arrow" w="med" len="lg"/>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0.96842</cdr:x>
      <cdr:y>0.1587</cdr:y>
    </cdr:from>
    <cdr:to>
      <cdr:x>0.96842</cdr:x>
      <cdr:y>0.89449</cdr:y>
    </cdr:to>
    <cdr:cxnSp macro="">
      <cdr:nvCxnSpPr>
        <cdr:cNvPr id="5" name="Straight Connector 4"/>
        <cdr:cNvCxnSpPr/>
      </cdr:nvCxnSpPr>
      <cdr:spPr>
        <a:xfrm xmlns:a="http://schemas.openxmlformats.org/drawingml/2006/main" flipV="1">
          <a:off x="6696744" y="792088"/>
          <a:ext cx="0" cy="3672408"/>
        </a:xfrm>
        <a:prstGeom xmlns:a="http://schemas.openxmlformats.org/drawingml/2006/main" prst="line">
          <a:avLst/>
        </a:prstGeom>
        <a:ln xmlns:a="http://schemas.openxmlformats.org/drawingml/2006/main" w="19050">
          <a:solidFill>
            <a:schemeClr val="bg2"/>
          </a:solidFill>
          <a:prstDash val="sysDash"/>
          <a:tailEnd type="arrow" w="med" len="lg"/>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19/04/2017</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ＭＳ Ｐゴシック" pitchFamily="-111" charset="-128"/>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4899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350038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15</a:t>
            </a:fld>
            <a:endParaRPr lang="en-GB" noProof="0" dirty="0"/>
          </a:p>
        </p:txBody>
      </p:sp>
    </p:spTree>
    <p:extLst>
      <p:ext uri="{BB962C8B-B14F-4D97-AF65-F5344CB8AC3E}">
        <p14:creationId xmlns:p14="http://schemas.microsoft.com/office/powerpoint/2010/main" val="412656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16</a:t>
            </a:fld>
            <a:endParaRPr lang="en-GB" noProof="0" dirty="0"/>
          </a:p>
        </p:txBody>
      </p:sp>
    </p:spTree>
    <p:extLst>
      <p:ext uri="{BB962C8B-B14F-4D97-AF65-F5344CB8AC3E}">
        <p14:creationId xmlns:p14="http://schemas.microsoft.com/office/powerpoint/2010/main" val="403870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17</a:t>
            </a:fld>
            <a:endParaRPr lang="en-GB" noProof="0" dirty="0"/>
          </a:p>
        </p:txBody>
      </p:sp>
    </p:spTree>
    <p:extLst>
      <p:ext uri="{BB962C8B-B14F-4D97-AF65-F5344CB8AC3E}">
        <p14:creationId xmlns:p14="http://schemas.microsoft.com/office/powerpoint/2010/main" val="15494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19302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158689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15626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411462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148689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259442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the short message? The short message is that by investing in projects that makes</a:t>
            </a:r>
            <a:r>
              <a:rPr lang="en-GB" baseline="0" dirty="0" smtClean="0"/>
              <a:t> cities more liveable, the quality of life will increase. This will attract people and jobs and new investments. From the city perspective this will result in more tax revenue meaning the city can then afford to invest in even more sustainability and liveability projects. This is the sustainable cities value chain that the Nordic cities has implemented successfully. </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95322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1835621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1220064" cy="255600"/>
          </a:xfrm>
          <a:prstGeom prst="rect">
            <a:avLst/>
          </a:prstGeom>
        </p:spPr>
      </p:pic>
      <p:pic>
        <p:nvPicPr>
          <p:cNvPr id="4"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1220064" cy="255600"/>
          </a:xfrm>
          <a:prstGeom prst="rect">
            <a:avLst/>
          </a:prstGeom>
        </p:spPr>
      </p:pic>
      <p:sp>
        <p:nvSpPr>
          <p:cNvPr id="2" name="Title Placeholder 1"/>
          <p:cNvSpPr>
            <a:spLocks noGrp="1"/>
          </p:cNvSpPr>
          <p:nvPr>
            <p:ph type="ctrTitle"/>
          </p:nvPr>
        </p:nvSpPr>
        <p:spPr>
          <a:xfrm>
            <a:off x="815308" y="257164"/>
            <a:ext cx="10560296" cy="681548"/>
          </a:xfrm>
        </p:spPr>
        <p:txBody>
          <a:bodyPr tIns="0" anchor="b" anchorCtr="0"/>
          <a:lstStyle>
            <a:lvl1pPr>
              <a:defRPr sz="4300" cap="all" baseline="0" smtClean="0">
                <a:solidFill>
                  <a:schemeClr val="bg2"/>
                </a:solidFill>
                <a:latin typeface="Verdana" pitchFamily="34" charset="0"/>
              </a:defRPr>
            </a:lvl1pPr>
          </a:lstStyle>
          <a:p>
            <a:r>
              <a:rPr lang="en-GB" noProof="0" dirty="0" smtClean="0"/>
              <a:t>Click to edit Master title style</a:t>
            </a:r>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smtClean="0"/>
              <a:t>Click to edit Master subtitle style</a:t>
            </a:r>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2017-04-19</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København 2040</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0" name="Picture Placeholder 4"/>
          <p:cNvSpPr>
            <a:spLocks noGrp="1"/>
          </p:cNvSpPr>
          <p:nvPr>
            <p:ph type="pic" sz="quarter" idx="12"/>
          </p:nvPr>
        </p:nvSpPr>
        <p:spPr>
          <a:xfrm>
            <a:off x="6210299" y="3791828"/>
            <a:ext cx="5165304"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3"/>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3944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0" name="Picture Placeholder 4"/>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1" name="Picture Placeholder 5"/>
          <p:cNvSpPr>
            <a:spLocks noGrp="1"/>
          </p:cNvSpPr>
          <p:nvPr>
            <p:ph type="pic" sz="quarter" idx="13"/>
          </p:nvPr>
        </p:nvSpPr>
        <p:spPr>
          <a:xfrm>
            <a:off x="8905774" y="3791828"/>
            <a:ext cx="2465490"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4"/>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3981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0" name="Picture Placeholder 9"/>
          <p:cNvSpPr>
            <a:spLocks noGrp="1"/>
          </p:cNvSpPr>
          <p:nvPr>
            <p:ph type="pic" sz="quarter" idx="12"/>
          </p:nvPr>
        </p:nvSpPr>
        <p:spPr>
          <a:xfrm>
            <a:off x="6210300" y="3791828"/>
            <a:ext cx="2465388"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6"/>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5890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noProof="0" dirty="0" smtClean="0"/>
              <a:t>Click to edit Master text styles</a:t>
            </a:r>
          </a:p>
          <a:p>
            <a:pPr lvl="1"/>
            <a:r>
              <a:rPr lang="en-GB" noProof="0" dirty="0" smtClean="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noProof="0" dirty="0" smtClean="0"/>
              <a:t>Click to edit Master text styles</a:t>
            </a:r>
          </a:p>
          <a:p>
            <a:pPr lvl="1"/>
            <a:r>
              <a:rPr lang="en-GB" noProof="0" dirty="0" smtClean="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smtClean="0"/>
              <a:t>Click to edit Master text styles</a:t>
            </a:r>
          </a:p>
          <a:p>
            <a:pPr lvl="1"/>
            <a:r>
              <a:rPr lang="en-GB" dirty="0" smtClean="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smtClean="0"/>
              <a:t>Click to edit Master text styles</a:t>
            </a:r>
          </a:p>
          <a:p>
            <a:pPr lvl="1"/>
            <a:r>
              <a:rPr lang="en-GB" dirty="0" smtClean="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US" noProof="0" smtClean="0"/>
              <a:t>Click icon to add picture</a:t>
            </a:r>
            <a:endParaRPr lang="en-GB" noProof="0" dirty="0"/>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GB" dirty="0" smtClean="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smtClean="0"/>
              <a:t>Keyword slide</a:t>
            </a:r>
            <a:endParaRPr lang="en-GB" dirty="0"/>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US" noProof="0" smtClean="0"/>
              <a:t>Click icon to add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Picture Placeholder 5"/>
          <p:cNvSpPr>
            <a:spLocks noGrp="1"/>
          </p:cNvSpPr>
          <p:nvPr>
            <p:ph type="pic" sz="quarter" idx="10" hasCustomPrompt="1"/>
          </p:nvPr>
        </p:nvSpPr>
        <p:spPr>
          <a:xfrm>
            <a:off x="0" y="0"/>
            <a:ext cx="12190413" cy="6859588"/>
          </a:xfrm>
          <a:noFill/>
        </p:spPr>
        <p:txBody>
          <a:bodyPr tIns="36000" anchor="t" anchorCtr="0"/>
          <a:lstStyle>
            <a:lvl1pPr algn="ctr">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8" name="Text Placeholder 2"/>
          <p:cNvSpPr>
            <a:spLocks noGrp="1"/>
          </p:cNvSpPr>
          <p:nvPr>
            <p:ph type="body" sz="quarter" idx="12"/>
          </p:nvPr>
        </p:nvSpPr>
        <p:spPr>
          <a:xfrm>
            <a:off x="817562"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Slide Number Placeholder 2" hidden="1"/>
          <p:cNvSpPr>
            <a:spLocks noGrp="1"/>
          </p:cNvSpPr>
          <p:nvPr>
            <p:ph type="sldNum" sz="quarter" idx="11"/>
          </p:nvPr>
        </p:nvSpPr>
        <p:spPr>
          <a:xfrm>
            <a:off x="11364395" y="7018599"/>
            <a:ext cx="59403" cy="45719"/>
          </a:xfrm>
        </p:spPr>
        <p:txBody>
          <a:bodyPr/>
          <a:lstStyle>
            <a:lvl1pPr>
              <a:defRPr sz="100">
                <a:solidFill>
                  <a:schemeClr val="bg1">
                    <a:lumMod val="75000"/>
                  </a:schemeClr>
                </a:solidFill>
              </a:defRPr>
            </a:lvl1pPr>
          </a:lstStyle>
          <a:p>
            <a:fld id="{31421AFA-3AE7-4CEA-BC9B-447859BED57B}" type="slidenum">
              <a:rPr lang="en-GB" smtClean="0"/>
              <a:pPr/>
              <a:t>‹#›</a:t>
            </a:fld>
            <a:endParaRPr lang="en-GB" dirty="0"/>
          </a:p>
        </p:txBody>
      </p:sp>
      <p:sp>
        <p:nvSpPr>
          <p:cNvPr id="28" name="Text Placeholder 3"/>
          <p:cNvSpPr>
            <a:spLocks noGrp="1"/>
          </p:cNvSpPr>
          <p:nvPr>
            <p:ph type="body" sz="quarter" idx="13"/>
          </p:nvPr>
        </p:nvSpPr>
        <p:spPr>
          <a:xfrm>
            <a:off x="4395794"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9" name="Text Placeholder 4"/>
          <p:cNvSpPr>
            <a:spLocks noGrp="1"/>
          </p:cNvSpPr>
          <p:nvPr>
            <p:ph type="body" sz="quarter" idx="14"/>
          </p:nvPr>
        </p:nvSpPr>
        <p:spPr>
          <a:xfrm>
            <a:off x="7974025" y="2320796"/>
            <a:ext cx="3402000" cy="21600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2000">
              <a:defRPr sz="1600">
                <a:solidFill>
                  <a:schemeClr val="bg1"/>
                </a:solidFill>
              </a:defRPr>
            </a:lvl3pPr>
            <a:lvl4pPr marL="630000" indent="-252000">
              <a:defRPr>
                <a:solidFill>
                  <a:schemeClr val="bg1"/>
                </a:solidFill>
              </a:defRPr>
            </a:lvl4pPr>
            <a:lvl5pPr marL="990000">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4089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uiExpand="1" build="p" animBg="1">
        <p:tmplLst>
          <p:tmpl>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uiExpand="1" build="p" animBg="1">
        <p:tmplLst>
          <p:tmpl>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smtClean="0"/>
              <a:t>Insert picture: Click ‘Insert’ tab in Top Ribbon, Click ‘Picture’, Select the picture</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1" y="6159600"/>
            <a:ext cx="1220064" cy="255600"/>
          </a:xfrm>
          <a:prstGeom prst="rect">
            <a:avLst/>
          </a:prstGeom>
        </p:spPr>
      </p:pic>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US" noProof="0" smtClean="0"/>
              <a:t>Click icon to add picture</a:t>
            </a:r>
            <a:endParaRPr lang="en-GB" noProof="0" dirty="0"/>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all" baseline="0" smtClean="0">
                <a:solidFill>
                  <a:schemeClr val="bg2"/>
                </a:solidFill>
                <a:latin typeface="Verdana" pitchFamily="34" charset="0"/>
              </a:defRPr>
            </a:lvl1pPr>
          </a:lstStyle>
          <a:p>
            <a:r>
              <a:rPr lang="en-GB" noProof="0" dirty="0" smtClean="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all" baseline="0" smtClean="0">
                <a:solidFill>
                  <a:schemeClr val="tx2"/>
                </a:solidFill>
                <a:latin typeface="Verdana" pitchFamily="34" charset="0"/>
              </a:defRPr>
            </a:lvl1pPr>
          </a:lstStyle>
          <a:p>
            <a:r>
              <a:rPr lang="en-GB" noProof="0" dirty="0" smtClean="0"/>
              <a:t>Click to edit Master subtitle style</a:t>
            </a:r>
          </a:p>
        </p:txBody>
      </p:sp>
      <p:sp>
        <p:nvSpPr>
          <p:cNvPr id="9"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2017-04-19</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København 2040</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GB" noProof="0" dirty="0" smtClean="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bg1"/>
                </a:solidFill>
                <a:effectLst/>
                <a:uLnTx/>
                <a:uFillTx/>
                <a:latin typeface="Verdana"/>
                <a:ea typeface="ＭＳ Ｐゴシック" pitchFamily="-111" charset="-128"/>
                <a:cs typeface="ＭＳ Ｐゴシック" pitchFamily="-111" charset="-128"/>
              </a:rPr>
              <a:t>2017-04-19</a:t>
            </a:r>
            <a:endPar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bg1"/>
                </a:solidFill>
                <a:effectLst/>
                <a:uLnTx/>
                <a:uFillTx/>
                <a:latin typeface="Verdana"/>
                <a:ea typeface="ＭＳ Ｐゴシック" pitchFamily="-111" charset="-128"/>
                <a:cs typeface="ＭＳ Ｐゴシック" pitchFamily="-111" charset="-128"/>
              </a:rPr>
              <a:t>København 2040</a:t>
            </a:r>
            <a:endParaRPr kumimoji="0" lang="en-GB" sz="800" b="0" i="0" u="none" strike="noStrike" kern="1200" cap="all" spc="0" normalizeH="0" baseline="0" noProof="0" dirty="0" smtClean="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4"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1220064" cy="25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816927" y="1645033"/>
            <a:ext cx="10558676" cy="4063354"/>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5308" y="1645033"/>
            <a:ext cx="5165613"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3"/>
          <p:cNvSpPr>
            <a:spLocks noGrp="1"/>
          </p:cNvSpPr>
          <p:nvPr>
            <p:ph type="pic" sz="quarter" idx="10"/>
          </p:nvPr>
        </p:nvSpPr>
        <p:spPr>
          <a:xfrm>
            <a:off x="6209492" y="1645581"/>
            <a:ext cx="5166111" cy="4061740"/>
          </a:xfrm>
          <a:noFill/>
        </p:spPr>
        <p:txBody>
          <a:bodyPr tIns="0" anchor="t" anchorCtr="0"/>
          <a:lstStyle>
            <a:lvl1pPr>
              <a:buNone/>
              <a:defRPr/>
            </a:lvl1pPr>
          </a:lstStyle>
          <a:p>
            <a:r>
              <a:rPr lang="en-US" noProof="0" smtClean="0"/>
              <a:t>Click icon to add picture</a:t>
            </a:r>
            <a:endParaRPr lang="en-GB" noProof="0" dirty="0"/>
          </a:p>
        </p:txBody>
      </p:sp>
      <p:sp>
        <p:nvSpPr>
          <p:cNvPr id="2" name="Slide Number Placeholder 1"/>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85963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6927" y="3317933"/>
            <a:ext cx="4887316" cy="1072190"/>
          </a:xfrm>
        </p:spPr>
        <p:txBody>
          <a:bodyPr/>
          <a:lstStyle/>
          <a:p>
            <a:r>
              <a:rPr lang="en-GB" noProof="0" dirty="0" smtClean="0"/>
              <a:t>Click to edit Master title style</a:t>
            </a:r>
            <a:endParaRPr lang="en-GB" noProof="0" dirty="0"/>
          </a:p>
        </p:txBody>
      </p:sp>
      <p:sp>
        <p:nvSpPr>
          <p:cNvPr id="4" name="Content Placeholder 2"/>
          <p:cNvSpPr>
            <a:spLocks noGrp="1"/>
          </p:cNvSpPr>
          <p:nvPr>
            <p:ph sz="quarter" idx="2"/>
          </p:nvPr>
        </p:nvSpPr>
        <p:spPr>
          <a:xfrm>
            <a:off x="6210299" y="3377581"/>
            <a:ext cx="5165304" cy="233334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Picture Placeholder3"/>
          <p:cNvSpPr>
            <a:spLocks noGrp="1"/>
          </p:cNvSpPr>
          <p:nvPr>
            <p:ph type="pic" sz="quarter" idx="10"/>
          </p:nvPr>
        </p:nvSpPr>
        <p:spPr>
          <a:xfrm>
            <a:off x="0" y="-1"/>
            <a:ext cx="12190413" cy="2878805"/>
          </a:xfrm>
          <a:noFill/>
          <a:ln>
            <a:noFill/>
          </a:ln>
        </p:spPr>
        <p:txBody>
          <a:bodyPr tIns="936000" anchor="ctr" anchorCtr="1"/>
          <a:lstStyle>
            <a:lvl1pPr>
              <a:buNone/>
              <a:defRPr>
                <a:solidFill>
                  <a:schemeClr val="tx1"/>
                </a:solidFill>
              </a:defRPr>
            </a:lvl1pPr>
          </a:lstStyle>
          <a:p>
            <a:r>
              <a:rPr lang="en-US" noProof="0" smtClean="0"/>
              <a:t>Click icon to add picture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4507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smtClean="0"/>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smtClean="0"/>
              <a:t>Click to edit Master title style</a:t>
            </a:r>
            <a:endParaRPr lang="en-GB" dirty="0"/>
          </a:p>
        </p:txBody>
      </p:sp>
      <p:sp>
        <p:nvSpPr>
          <p:cNvPr id="3" name="Text Placeholder 2"/>
          <p:cNvSpPr>
            <a:spLocks noGrp="1"/>
          </p:cNvSpPr>
          <p:nvPr>
            <p:ph type="body" sz="half" idx="1"/>
          </p:nvPr>
        </p:nvSpPr>
        <p:spPr>
          <a:xfrm>
            <a:off x="816928" y="1645033"/>
            <a:ext cx="5164774" cy="4063354"/>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quarter" idx="2"/>
          </p:nvPr>
        </p:nvSpPr>
        <p:spPr>
          <a:xfrm>
            <a:off x="6210300" y="1645034"/>
            <a:ext cx="5165302" cy="1914966"/>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Content Placeholder 4"/>
          <p:cNvSpPr>
            <a:spLocks noGrp="1"/>
          </p:cNvSpPr>
          <p:nvPr>
            <p:ph sz="quarter" idx="3"/>
          </p:nvPr>
        </p:nvSpPr>
        <p:spPr>
          <a:xfrm>
            <a:off x="6210299" y="3791827"/>
            <a:ext cx="5165304" cy="191496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US" noProof="0" smtClean="0"/>
              <a:t>Click icon to add picture</a:t>
            </a:r>
            <a:endParaRPr lang="en-GB" noProof="0" dirty="0"/>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Logo_ramboll_bmkArt"/>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17201" y="6159600"/>
            <a:ext cx="1220064" cy="255600"/>
          </a:xfrm>
          <a:prstGeom prst="rect">
            <a:avLst/>
          </a:prstGeom>
        </p:spPr>
      </p:pic>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smtClean="0"/>
              <a:t>Presentation title</a:t>
            </a:r>
            <a:br>
              <a:rPr lang="en-GB" noProof="0" dirty="0" smtClean="0"/>
            </a:br>
            <a:r>
              <a:rPr lang="en-GB" noProof="0" dirty="0" smtClean="0"/>
              <a:t>(in cyan)</a:t>
            </a:r>
          </a:p>
        </p:txBody>
      </p:sp>
      <p:sp>
        <p:nvSpPr>
          <p:cNvPr id="6" name="Slide Number Placeholder 5"/>
          <p:cNvSpPr>
            <a:spLocks noGrp="1"/>
          </p:cNvSpPr>
          <p:nvPr>
            <p:ph type="sldNum" sz="quarter" idx="4"/>
          </p:nvPr>
        </p:nvSpPr>
        <p:spPr>
          <a:xfrm>
            <a:off x="11364395" y="6282000"/>
            <a:ext cx="479938" cy="155611"/>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 name="SD_FLD_DocumentDate"/>
          <p:cNvSpPr txBox="1"/>
          <p:nvPr/>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2017-04-19</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r>
              <a:rPr kumimoji="0" lang="en-GB" sz="800" b="0" i="0" u="none" strike="noStrike" kern="1200" cap="all" spc="0" normalizeH="0" baseline="0" noProof="0" smtClean="0">
                <a:ln>
                  <a:noFill/>
                </a:ln>
                <a:solidFill>
                  <a:schemeClr val="tx1"/>
                </a:solidFill>
                <a:effectLst/>
                <a:uLnTx/>
                <a:uFillTx/>
                <a:latin typeface="Verdana"/>
                <a:ea typeface="ＭＳ Ｐゴシック" pitchFamily="-111" charset="-128"/>
                <a:cs typeface="ＭＳ Ｐゴシック" pitchFamily="-111" charset="-128"/>
              </a:rPr>
              <a:t>København 2040</a:t>
            </a:r>
            <a:endParaRPr kumimoji="0" lang="en-GB" sz="800" b="0" i="0" u="none" strike="noStrike" kern="1200" cap="all"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61" r:id="rId4"/>
    <p:sldLayoutId id="2147483762" r:id="rId5"/>
    <p:sldLayoutId id="2147483738" r:id="rId6"/>
    <p:sldLayoutId id="2147483739" r:id="rId7"/>
    <p:sldLayoutId id="2147483741" r:id="rId8"/>
    <p:sldLayoutId id="2147483742" r:id="rId9"/>
    <p:sldLayoutId id="2147483763" r:id="rId10"/>
    <p:sldLayoutId id="2147483764" r:id="rId11"/>
    <p:sldLayoutId id="2147483765" r:id="rId12"/>
    <p:sldLayoutId id="2147483757" r:id="rId13"/>
    <p:sldLayoutId id="2147483758" r:id="rId14"/>
    <p:sldLayoutId id="2147483759" r:id="rId15"/>
    <p:sldLayoutId id="2147483749" r:id="rId16"/>
    <p:sldLayoutId id="2147483760" r:id="rId17"/>
    <p:sldLayoutId id="2147483746" r:id="rId18"/>
    <p:sldLayoutId id="2147483747" r:id="rId19"/>
    <p:sldLayoutId id="214748374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189"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11" Type="http://schemas.openxmlformats.org/officeDocument/2006/relationships/image" Target="../media/image13.png"/><Relationship Id="rId5" Type="http://schemas.openxmlformats.org/officeDocument/2006/relationships/tags" Target="../tags/tag6.xml"/><Relationship Id="rId10" Type="http://schemas.openxmlformats.org/officeDocument/2006/relationships/image" Target="../media/image12.png"/><Relationship Id="rId4" Type="http://schemas.openxmlformats.org/officeDocument/2006/relationships/tags" Target="../tags/tag5.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smtClean="0"/>
              <a:t>Fremtidssalon</a:t>
            </a:r>
            <a:r>
              <a:rPr lang="en-GB" dirty="0" smtClean="0"/>
              <a:t>, 19. </a:t>
            </a:r>
            <a:r>
              <a:rPr lang="en-GB" dirty="0" err="1" smtClean="0"/>
              <a:t>april</a:t>
            </a:r>
            <a:r>
              <a:rPr lang="en-GB" dirty="0" smtClean="0"/>
              <a:t> 2017</a:t>
            </a:r>
            <a:endParaRPr lang="en-GB" dirty="0"/>
          </a:p>
        </p:txBody>
      </p:sp>
      <p:sp>
        <p:nvSpPr>
          <p:cNvPr id="3" name="Subtitle 2"/>
          <p:cNvSpPr>
            <a:spLocks noGrp="1"/>
          </p:cNvSpPr>
          <p:nvPr>
            <p:ph type="subTitle" sz="quarter" idx="1"/>
          </p:nvPr>
        </p:nvSpPr>
        <p:spPr/>
        <p:txBody>
          <a:bodyPr/>
          <a:lstStyle/>
          <a:p>
            <a:r>
              <a:rPr lang="en-GB" dirty="0" err="1" smtClean="0"/>
              <a:t>København</a:t>
            </a:r>
            <a:r>
              <a:rPr lang="en-GB" dirty="0" smtClean="0"/>
              <a:t> </a:t>
            </a:r>
            <a:r>
              <a:rPr lang="en-GB" dirty="0" err="1" smtClean="0"/>
              <a:t>år</a:t>
            </a:r>
            <a:r>
              <a:rPr lang="en-GB" dirty="0" smtClean="0"/>
              <a:t> 2040</a:t>
            </a:r>
            <a:endParaRPr lang="en-GB" dirty="0"/>
          </a:p>
        </p:txBody>
      </p:sp>
      <p:pic>
        <p:nvPicPr>
          <p:cNvPr id="9218"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9013" b="2901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03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Monocle’s liveability index</a:t>
            </a:r>
            <a:endParaRPr lang="en-GB" dirty="0"/>
          </a:p>
        </p:txBody>
      </p:sp>
      <p:pic>
        <p:nvPicPr>
          <p:cNvPr id="5122" name="Picture 2" descr="Image result for Monocle livability index 2016"/>
          <p:cNvPicPr>
            <a:picLocks noChangeAspect="1" noChangeArrowheads="1"/>
          </p:cNvPicPr>
          <p:nvPr/>
        </p:nvPicPr>
        <p:blipFill rotWithShape="1">
          <a:blip r:embed="rId2">
            <a:extLst>
              <a:ext uri="{28A0092B-C50C-407E-A947-70E740481C1C}">
                <a14:useLocalDpi xmlns:a14="http://schemas.microsoft.com/office/drawing/2010/main" val="0"/>
              </a:ext>
            </a:extLst>
          </a:blip>
          <a:srcRect l="25028" t="9166" r="26772" b="5959"/>
          <a:stretch/>
        </p:blipFill>
        <p:spPr bwMode="auto">
          <a:xfrm>
            <a:off x="3358902" y="1263100"/>
            <a:ext cx="5184576" cy="684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3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happiness </a:t>
            </a:r>
            <a:r>
              <a:rPr lang="en-GB" dirty="0" smtClean="0"/>
              <a:t>index </a:t>
            </a:r>
            <a:r>
              <a:rPr lang="en-GB" dirty="0" smtClean="0"/>
              <a:t>2016</a:t>
            </a:r>
            <a:endParaRPr lang="en-GB" dirty="0"/>
          </a:p>
        </p:txBody>
      </p:sp>
      <p:pic>
        <p:nvPicPr>
          <p:cNvPr id="2050" name="Picture 2" descr="Image result for happiness index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0" y="1485578"/>
            <a:ext cx="8354106" cy="1056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a:off x="7319342" y="5878066"/>
            <a:ext cx="2124236"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6815286" y="5085978"/>
            <a:ext cx="504056" cy="79208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51390" y="1557586"/>
            <a:ext cx="2088232"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7319342" y="1557586"/>
            <a:ext cx="432048" cy="684076"/>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882738" y="2025638"/>
            <a:ext cx="2160240"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42978" y="2025638"/>
            <a:ext cx="468052" cy="72008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Sustainable city value chain</a:t>
            </a:r>
            <a:endParaRPr lang="en-GB" dirty="0"/>
          </a:p>
        </p:txBody>
      </p:sp>
      <p:pic>
        <p:nvPicPr>
          <p:cNvPr id="3"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510" y="-1068564"/>
            <a:ext cx="12830887" cy="9070866"/>
          </a:xfrm>
          <a:prstGeom prst="rect">
            <a:avLst/>
          </a:prstGeom>
        </p:spPr>
      </p:pic>
      <p:sp>
        <p:nvSpPr>
          <p:cNvPr id="4" name="TextBox 3"/>
          <p:cNvSpPr txBox="1"/>
          <p:nvPr/>
        </p:nvSpPr>
        <p:spPr bwMode="auto">
          <a:xfrm>
            <a:off x="1810730" y="2116322"/>
            <a:ext cx="2456072" cy="3113673"/>
          </a:xfrm>
          <a:prstGeom prst="rect">
            <a:avLst/>
          </a:prstGeom>
          <a:noFill/>
          <a:ln w="9525">
            <a:noFill/>
            <a:miter lim="800000"/>
            <a:headEnd/>
            <a:tailEnd/>
          </a:ln>
          <a:effectLst/>
        </p:spPr>
        <p:txBody>
          <a:bodyPr vert="horz" wrap="square" lIns="47999" tIns="0" rIns="0" bIns="0" numCol="1" rtlCol="0" anchor="t" anchorCtr="0" compatLnSpc="1">
            <a:prstTxWarp prst="textNoShape">
              <a:avLst/>
            </a:prstTxWarp>
            <a:spAutoFit/>
          </a:bodyPr>
          <a:lstStyle/>
          <a:p>
            <a:pPr defTabSz="609585" eaLnBrk="0" hangingPunct="0">
              <a:lnSpc>
                <a:spcPct val="90000"/>
              </a:lnSpc>
              <a:spcAft>
                <a:spcPts val="600"/>
              </a:spcAft>
            </a:pPr>
            <a:r>
              <a:rPr lang="en-GB" sz="2000" b="1" dirty="0" smtClean="0">
                <a:solidFill>
                  <a:schemeClr val="bg2"/>
                </a:solidFill>
                <a:latin typeface="Verdana"/>
                <a:cs typeface="ＭＳ Ｐゴシック" pitchFamily="-111" charset="-128"/>
              </a:rPr>
              <a:t>Quality of life</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Safe</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Diverse</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Leisure</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Convenience</a:t>
            </a:r>
          </a:p>
          <a:p>
            <a:pPr marL="325967" indent="-342900" defTabSz="609585" eaLnBrk="0" hangingPunct="0">
              <a:lnSpc>
                <a:spcPct val="90000"/>
              </a:lnSpc>
              <a:spcAft>
                <a:spcPts val="2000"/>
              </a:spcAft>
              <a:buFont typeface="Arial" panose="020B0604020202020204" pitchFamily="34" charset="0"/>
              <a:buChar char="•"/>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a:solidFill>
                <a:schemeClr val="bg2"/>
              </a:solidFill>
              <a:latin typeface="Verdana"/>
              <a:cs typeface="ＭＳ Ｐゴシック" pitchFamily="-111" charset="-128"/>
            </a:endParaRPr>
          </a:p>
        </p:txBody>
      </p:sp>
      <p:sp>
        <p:nvSpPr>
          <p:cNvPr id="27" name="TextBox 26"/>
          <p:cNvSpPr txBox="1"/>
          <p:nvPr/>
        </p:nvSpPr>
        <p:spPr bwMode="auto">
          <a:xfrm>
            <a:off x="7885057" y="1674113"/>
            <a:ext cx="2456072" cy="3113673"/>
          </a:xfrm>
          <a:prstGeom prst="rect">
            <a:avLst/>
          </a:prstGeom>
          <a:noFill/>
          <a:ln w="9525">
            <a:noFill/>
            <a:miter lim="800000"/>
            <a:headEnd/>
            <a:tailEnd/>
          </a:ln>
          <a:effectLst/>
        </p:spPr>
        <p:txBody>
          <a:bodyPr vert="horz" wrap="square" lIns="47999" tIns="0" rIns="0" bIns="0" numCol="1" rtlCol="0" anchor="t" anchorCtr="0" compatLnSpc="1">
            <a:prstTxWarp prst="textNoShape">
              <a:avLst/>
            </a:prstTxWarp>
            <a:spAutoFit/>
          </a:bodyPr>
          <a:lstStyle/>
          <a:p>
            <a:pPr defTabSz="609585" eaLnBrk="0" hangingPunct="0">
              <a:lnSpc>
                <a:spcPct val="90000"/>
              </a:lnSpc>
              <a:spcAft>
                <a:spcPts val="600"/>
              </a:spcAft>
            </a:pPr>
            <a:r>
              <a:rPr lang="en-GB" sz="2000" b="1" dirty="0" smtClean="0">
                <a:solidFill>
                  <a:schemeClr val="bg2"/>
                </a:solidFill>
                <a:latin typeface="Verdana"/>
                <a:cs typeface="ＭＳ Ｐゴシック" pitchFamily="-111" charset="-128"/>
              </a:rPr>
              <a:t>Growth</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Knowledge</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Innovation</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Employment</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Investments</a:t>
            </a:r>
          </a:p>
          <a:p>
            <a:pPr marL="325967" indent="-342900" defTabSz="609585" eaLnBrk="0" hangingPunct="0">
              <a:lnSpc>
                <a:spcPct val="90000"/>
              </a:lnSpc>
              <a:spcAft>
                <a:spcPts val="2000"/>
              </a:spcAft>
              <a:buFont typeface="Arial" panose="020B0604020202020204" pitchFamily="34" charset="0"/>
              <a:buChar char="•"/>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a:solidFill>
                <a:schemeClr val="bg2"/>
              </a:solidFill>
              <a:latin typeface="Verdana"/>
              <a:cs typeface="ＭＳ Ｐゴシック" pitchFamily="-111" charset="-128"/>
            </a:endParaRPr>
          </a:p>
        </p:txBody>
      </p:sp>
      <p:sp>
        <p:nvSpPr>
          <p:cNvPr id="28" name="TextBox 27"/>
          <p:cNvSpPr txBox="1"/>
          <p:nvPr/>
        </p:nvSpPr>
        <p:spPr bwMode="auto">
          <a:xfrm>
            <a:off x="7571372" y="4768424"/>
            <a:ext cx="2845859" cy="2405787"/>
          </a:xfrm>
          <a:prstGeom prst="rect">
            <a:avLst/>
          </a:prstGeom>
          <a:noFill/>
          <a:ln w="9525">
            <a:noFill/>
            <a:miter lim="800000"/>
            <a:headEnd/>
            <a:tailEnd/>
          </a:ln>
          <a:effectLst/>
        </p:spPr>
        <p:txBody>
          <a:bodyPr vert="horz" wrap="square" lIns="47999" tIns="0" rIns="0" bIns="0" numCol="1" rtlCol="0" anchor="t" anchorCtr="0" compatLnSpc="1">
            <a:prstTxWarp prst="textNoShape">
              <a:avLst/>
            </a:prstTxWarp>
            <a:spAutoFit/>
          </a:bodyPr>
          <a:lstStyle/>
          <a:p>
            <a:pPr defTabSz="609585" eaLnBrk="0" hangingPunct="0">
              <a:lnSpc>
                <a:spcPct val="90000"/>
              </a:lnSpc>
              <a:spcAft>
                <a:spcPts val="600"/>
              </a:spcAft>
            </a:pPr>
            <a:r>
              <a:rPr lang="en-GB" sz="2000" b="1" dirty="0" smtClean="0">
                <a:solidFill>
                  <a:schemeClr val="bg2"/>
                </a:solidFill>
                <a:latin typeface="Verdana"/>
                <a:cs typeface="ＭＳ Ｐゴシック" pitchFamily="-111" charset="-128"/>
              </a:rPr>
              <a:t>Sustainability</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Carbon neutral</a:t>
            </a:r>
          </a:p>
          <a:p>
            <a:pPr marL="325967" indent="-342900" defTabSz="609585" eaLnBrk="0" hangingPunct="0">
              <a:lnSpc>
                <a:spcPct val="90000"/>
              </a:lnSpc>
              <a:spcAft>
                <a:spcPts val="600"/>
              </a:spcAft>
              <a:buFont typeface="Arial" panose="020B0604020202020204" pitchFamily="34" charset="0"/>
              <a:buChar char="•"/>
            </a:pPr>
            <a:r>
              <a:rPr lang="en-GB" sz="2000" dirty="0" smtClean="0">
                <a:solidFill>
                  <a:schemeClr val="bg2"/>
                </a:solidFill>
                <a:latin typeface="Verdana"/>
                <a:cs typeface="ＭＳ Ｐゴシック" pitchFamily="-111" charset="-128"/>
              </a:rPr>
              <a:t>Clean air &amp; water</a:t>
            </a:r>
          </a:p>
          <a:p>
            <a:pPr defTabSz="609585" eaLnBrk="0" hangingPunct="0">
              <a:lnSpc>
                <a:spcPct val="90000"/>
              </a:lnSpc>
              <a:spcAft>
                <a:spcPts val="2000"/>
              </a:spcAft>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smtClean="0">
              <a:solidFill>
                <a:schemeClr val="bg2"/>
              </a:solidFill>
              <a:latin typeface="Verdana"/>
              <a:cs typeface="ＭＳ Ｐゴシック" pitchFamily="-111" charset="-128"/>
            </a:endParaRPr>
          </a:p>
          <a:p>
            <a:pPr marL="325967" indent="-342900" defTabSz="609585" eaLnBrk="0" hangingPunct="0">
              <a:lnSpc>
                <a:spcPct val="90000"/>
              </a:lnSpc>
              <a:spcAft>
                <a:spcPts val="2000"/>
              </a:spcAft>
              <a:buFont typeface="Arial" panose="020B0604020202020204" pitchFamily="34" charset="0"/>
              <a:buChar char="•"/>
            </a:pPr>
            <a:endParaRPr lang="en-GB" sz="2000" b="1" dirty="0">
              <a:solidFill>
                <a:schemeClr val="bg2"/>
              </a:solidFill>
              <a:latin typeface="Verdana"/>
              <a:cs typeface="ＭＳ Ｐゴシック" pitchFamily="-111" charset="-128"/>
            </a:endParaRPr>
          </a:p>
        </p:txBody>
      </p:sp>
    </p:spTree>
    <p:extLst>
      <p:ext uri="{BB962C8B-B14F-4D97-AF65-F5344CB8AC3E}">
        <p14:creationId xmlns:p14="http://schemas.microsoft.com/office/powerpoint/2010/main" val="40792467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Befolkningsprognose</a:t>
            </a:r>
            <a:r>
              <a:rPr lang="en-GB" dirty="0" smtClean="0"/>
              <a:t> for </a:t>
            </a:r>
            <a:r>
              <a:rPr lang="en-GB" dirty="0" err="1" smtClean="0"/>
              <a:t>københavn</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003795705"/>
              </p:ext>
            </p:extLst>
          </p:nvPr>
        </p:nvGraphicFramePr>
        <p:xfrm>
          <a:off x="2278782" y="1197546"/>
          <a:ext cx="6915150"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bwMode="auto">
          <a:xfrm>
            <a:off x="2494806" y="6310114"/>
            <a:ext cx="2736304"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200" b="0" i="1" u="none" strike="noStrike" kern="1200" cap="none" spc="0" normalizeH="0" baseline="0" noProof="0" dirty="0" err="1" smtClean="0">
                <a:ln>
                  <a:noFill/>
                </a:ln>
                <a:solidFill>
                  <a:schemeClr val="tx1"/>
                </a:solidFill>
                <a:effectLst/>
                <a:uLnTx/>
                <a:uFillTx/>
                <a:latin typeface="Verdana"/>
                <a:ea typeface="ＭＳ Ｐゴシック" pitchFamily="-111" charset="-128"/>
                <a:cs typeface="ＭＳ Ｐゴシック" pitchFamily="-111" charset="-128"/>
              </a:rPr>
              <a:t>Kilde</a:t>
            </a:r>
            <a:r>
              <a:rPr kumimoji="0" lang="en-GB" sz="1200" b="0" i="1"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a:t>
            </a:r>
            <a:r>
              <a:rPr kumimoji="0" lang="en-GB" sz="1200" b="0" i="1"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kk.dk, </a:t>
            </a:r>
            <a:r>
              <a:rPr kumimoji="0" lang="en-GB" sz="1200" b="0" i="1"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statistikbanken</a:t>
            </a:r>
            <a:endParaRPr kumimoji="0" lang="en-GB" sz="1200" b="0" i="1"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6" name="Oval 5"/>
          <p:cNvSpPr/>
          <p:nvPr/>
        </p:nvSpPr>
        <p:spPr>
          <a:xfrm>
            <a:off x="4799062" y="2133650"/>
            <a:ext cx="1656184" cy="57606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600.000</a:t>
            </a:r>
            <a:endParaRPr lang="en-GB" dirty="0"/>
          </a:p>
        </p:txBody>
      </p:sp>
      <p:sp>
        <p:nvSpPr>
          <p:cNvPr id="7" name="Oval 6"/>
          <p:cNvSpPr/>
          <p:nvPr/>
        </p:nvSpPr>
        <p:spPr>
          <a:xfrm>
            <a:off x="7823398" y="1413570"/>
            <a:ext cx="1656184" cy="57606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760.000</a:t>
            </a:r>
            <a:endParaRPr lang="en-GB" dirty="0"/>
          </a:p>
        </p:txBody>
      </p:sp>
      <p:grpSp>
        <p:nvGrpSpPr>
          <p:cNvPr id="18" name="Group 17"/>
          <p:cNvGrpSpPr/>
          <p:nvPr/>
        </p:nvGrpSpPr>
        <p:grpSpPr>
          <a:xfrm>
            <a:off x="3547140" y="1365626"/>
            <a:ext cx="6359881" cy="4629144"/>
            <a:chOff x="3547140" y="1365626"/>
            <a:chExt cx="6359881" cy="4629144"/>
          </a:xfrm>
        </p:grpSpPr>
        <p:cxnSp>
          <p:nvCxnSpPr>
            <p:cNvPr id="12" name="Straight Connector 11"/>
            <p:cNvCxnSpPr/>
            <p:nvPr/>
          </p:nvCxnSpPr>
          <p:spPr>
            <a:xfrm flipV="1">
              <a:off x="6023198" y="1365626"/>
              <a:ext cx="2952328" cy="144016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Arc 16"/>
            <p:cNvSpPr/>
            <p:nvPr/>
          </p:nvSpPr>
          <p:spPr>
            <a:xfrm rot="20089865">
              <a:off x="3547140" y="2673858"/>
              <a:ext cx="6359881" cy="3320912"/>
            </a:xfrm>
            <a:prstGeom prst="arc">
              <a:avLst>
                <a:gd name="adj1" fmla="val 16200000"/>
                <a:gd name="adj2" fmla="val 20697491"/>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87009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Hvad</a:t>
            </a:r>
            <a:r>
              <a:rPr lang="en-GB" dirty="0" smtClean="0"/>
              <a:t> </a:t>
            </a:r>
            <a:r>
              <a:rPr lang="en-GB" dirty="0" err="1" smtClean="0"/>
              <a:t>betyder</a:t>
            </a:r>
            <a:r>
              <a:rPr lang="en-GB" dirty="0" smtClean="0"/>
              <a:t> </a:t>
            </a:r>
            <a:r>
              <a:rPr lang="en-GB" dirty="0" err="1" smtClean="0"/>
              <a:t>det</a:t>
            </a:r>
            <a:r>
              <a:rPr lang="en-GB" dirty="0" smtClean="0"/>
              <a:t> for </a:t>
            </a:r>
            <a:br>
              <a:rPr lang="en-GB" dirty="0" smtClean="0"/>
            </a:br>
            <a:r>
              <a:rPr lang="en-GB" dirty="0" err="1" smtClean="0"/>
              <a:t>byens</a:t>
            </a:r>
            <a:r>
              <a:rPr lang="en-GB" dirty="0" smtClean="0"/>
              <a:t> </a:t>
            </a:r>
            <a:r>
              <a:rPr lang="en-GB" dirty="0" err="1" smtClean="0"/>
              <a:t>udviklingsområder</a:t>
            </a:r>
            <a:r>
              <a:rPr lang="en-GB" dirty="0" smtClean="0"/>
              <a:t> </a:t>
            </a:r>
            <a:r>
              <a:rPr lang="en-GB" dirty="0" err="1" smtClean="0"/>
              <a:t>og</a:t>
            </a:r>
            <a:r>
              <a:rPr lang="en-GB" dirty="0" smtClean="0"/>
              <a:t> </a:t>
            </a:r>
            <a:r>
              <a:rPr lang="en-GB" dirty="0" err="1" smtClean="0"/>
              <a:t>infrastruktur</a:t>
            </a:r>
            <a:r>
              <a:rPr lang="en-GB" dirty="0" smtClean="0"/>
              <a:t>?</a:t>
            </a:r>
            <a:endParaRPr lang="en-GB" dirty="0"/>
          </a:p>
        </p:txBody>
      </p:sp>
    </p:spTree>
    <p:extLst>
      <p:ext uri="{BB962C8B-B14F-4D97-AF65-F5344CB8AC3E}">
        <p14:creationId xmlns:p14="http://schemas.microsoft.com/office/powerpoint/2010/main" val="19106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550590" y="6094090"/>
            <a:ext cx="11017224" cy="43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https://static.wixstatic.com/media/56d65a_4f84ddf731c54fbe8337d1f5c8778dcb~mv2.png/v1/crop/x_7,y_26,w_1198,h_796/fill/w_668,h_446,al_c,usm_0.66_1.00_0.01/56d65a_4f84ddf731c54fbe8337d1f5c8778dcb~m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5031"/>
            <a:ext cx="10297144" cy="6875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1390" y="1629594"/>
            <a:ext cx="432048" cy="21602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nip Diagonal Corner Rectangle 2"/>
          <p:cNvSpPr/>
          <p:nvPr/>
        </p:nvSpPr>
        <p:spPr>
          <a:xfrm>
            <a:off x="7679382" y="1343840"/>
            <a:ext cx="360040" cy="237626"/>
          </a:xfrm>
          <a:prstGeom prst="snip2Diag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Parallelogram 7"/>
          <p:cNvSpPr/>
          <p:nvPr/>
        </p:nvSpPr>
        <p:spPr>
          <a:xfrm>
            <a:off x="7751390" y="1053530"/>
            <a:ext cx="575880" cy="246415"/>
          </a:xfrm>
          <a:prstGeom prst="parallelogram">
            <a:avLst>
              <a:gd name="adj" fmla="val 70114"/>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Isosceles Triangle 8"/>
          <p:cNvSpPr/>
          <p:nvPr/>
        </p:nvSpPr>
        <p:spPr>
          <a:xfrm>
            <a:off x="8051178" y="1355872"/>
            <a:ext cx="324036" cy="23762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Hexagon 9"/>
          <p:cNvSpPr/>
          <p:nvPr/>
        </p:nvSpPr>
        <p:spPr>
          <a:xfrm>
            <a:off x="8273356" y="1143989"/>
            <a:ext cx="330282" cy="342728"/>
          </a:xfrm>
          <a:prstGeom prst="hexag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rapezoid 10"/>
          <p:cNvSpPr/>
          <p:nvPr/>
        </p:nvSpPr>
        <p:spPr>
          <a:xfrm>
            <a:off x="8189132" y="1662594"/>
            <a:ext cx="486146" cy="245913"/>
          </a:xfrm>
          <a:prstGeom prst="trapezoid">
            <a:avLst>
              <a:gd name="adj" fmla="val 4170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9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8194" name="Picture 2" descr="Image result for havnetunnel i københ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0413" cy="686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2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50590" y="6094090"/>
            <a:ext cx="11017224" cy="43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146" name="Picture 2" descr="Image result for københavn år 2030"/>
          <p:cNvPicPr>
            <a:picLocks noChangeAspect="1" noChangeArrowheads="1"/>
          </p:cNvPicPr>
          <p:nvPr/>
        </p:nvPicPr>
        <p:blipFill rotWithShape="1">
          <a:blip r:embed="rId3">
            <a:extLst>
              <a:ext uri="{28A0092B-C50C-407E-A947-70E740481C1C}">
                <a14:useLocalDpi xmlns:a14="http://schemas.microsoft.com/office/drawing/2010/main" val="0"/>
              </a:ext>
            </a:extLst>
          </a:blip>
          <a:srcRect t="14643" b="1478"/>
          <a:stretch/>
        </p:blipFill>
        <p:spPr bwMode="auto">
          <a:xfrm>
            <a:off x="1126654" y="16274"/>
            <a:ext cx="9937104" cy="677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4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err="1" smtClean="0"/>
              <a:t>Tak</a:t>
            </a:r>
            <a:endParaRPr lang="en-GB" dirty="0"/>
          </a:p>
        </p:txBody>
      </p:sp>
    </p:spTree>
    <p:extLst>
      <p:ext uri="{BB962C8B-B14F-4D97-AF65-F5344CB8AC3E}">
        <p14:creationId xmlns:p14="http://schemas.microsoft.com/office/powerpoint/2010/main" val="27604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Hvordan</a:t>
            </a:r>
            <a:r>
              <a:rPr lang="en-GB" dirty="0" smtClean="0"/>
              <a:t> </a:t>
            </a:r>
            <a:r>
              <a:rPr lang="en-GB" dirty="0" err="1" smtClean="0"/>
              <a:t>ser</a:t>
            </a:r>
            <a:r>
              <a:rPr lang="en-GB" dirty="0" smtClean="0"/>
              <a:t> </a:t>
            </a:r>
            <a:r>
              <a:rPr lang="en-GB" dirty="0" err="1" smtClean="0"/>
              <a:t>verden</a:t>
            </a:r>
            <a:r>
              <a:rPr lang="en-GB" dirty="0" smtClean="0"/>
              <a:t> </a:t>
            </a:r>
            <a:r>
              <a:rPr lang="en-GB" dirty="0" err="1" smtClean="0"/>
              <a:t>ud</a:t>
            </a:r>
            <a:r>
              <a:rPr lang="en-GB" dirty="0" smtClean="0"/>
              <a:t> i </a:t>
            </a:r>
            <a:r>
              <a:rPr lang="en-GB" dirty="0" err="1" smtClean="0"/>
              <a:t>år</a:t>
            </a:r>
            <a:r>
              <a:rPr lang="en-GB" dirty="0" smtClean="0"/>
              <a:t> 2040?</a:t>
            </a:r>
            <a:endParaRPr lang="en-GB" dirty="0"/>
          </a:p>
        </p:txBody>
      </p:sp>
    </p:spTree>
    <p:extLst>
      <p:ext uri="{BB962C8B-B14F-4D97-AF65-F5344CB8AC3E}">
        <p14:creationId xmlns:p14="http://schemas.microsoft.com/office/powerpoint/2010/main" val="2191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Sustainable development goals </a:t>
            </a:r>
            <a:r>
              <a:rPr lang="en-GB" dirty="0" err="1" smtClean="0"/>
              <a:t>er</a:t>
            </a:r>
            <a:r>
              <a:rPr lang="en-GB" dirty="0" smtClean="0"/>
              <a:t> </a:t>
            </a:r>
            <a:r>
              <a:rPr lang="en-GB" dirty="0" err="1" smtClean="0"/>
              <a:t>gennemført</a:t>
            </a:r>
            <a:r>
              <a:rPr lang="en-GB" dirty="0" smtClean="0"/>
              <a:t/>
            </a:r>
            <a:br>
              <a:rPr lang="en-GB" dirty="0" smtClean="0"/>
            </a:br>
            <a:endParaRPr lang="en-GB" dirty="0"/>
          </a:p>
        </p:txBody>
      </p:sp>
      <p:grpSp>
        <p:nvGrpSpPr>
          <p:cNvPr id="3" name="Group 2"/>
          <p:cNvGrpSpPr/>
          <p:nvPr/>
        </p:nvGrpSpPr>
        <p:grpSpPr>
          <a:xfrm>
            <a:off x="816927" y="1341562"/>
            <a:ext cx="9316034" cy="4632068"/>
            <a:chOff x="816927" y="1341562"/>
            <a:chExt cx="9316034" cy="4632068"/>
          </a:xfrm>
        </p:grpSpPr>
        <p:pic>
          <p:nvPicPr>
            <p:cNvPr id="4" name="Picture 2" descr="http://www.childrensmuseums.org/images/Development/UN-SDG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 t="14535"/>
            <a:stretch/>
          </p:blipFill>
          <p:spPr bwMode="auto">
            <a:xfrm>
              <a:off x="816927" y="1341562"/>
              <a:ext cx="9280953" cy="46320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20793" y="4429085"/>
              <a:ext cx="1512168" cy="15445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505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Ekstrem</a:t>
            </a:r>
            <a:r>
              <a:rPr lang="en-GB" dirty="0" smtClean="0"/>
              <a:t> </a:t>
            </a:r>
            <a:r>
              <a:rPr lang="en-GB" dirty="0" err="1" smtClean="0"/>
              <a:t>fattigdom</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896" t="17488" r="58304" b="61412"/>
          <a:stretch/>
        </p:blipFill>
        <p:spPr>
          <a:xfrm>
            <a:off x="1878741" y="1845618"/>
            <a:ext cx="8327704" cy="3672408"/>
          </a:xfrm>
          <a:prstGeom prst="rect">
            <a:avLst/>
          </a:prstGeom>
        </p:spPr>
      </p:pic>
      <p:sp>
        <p:nvSpPr>
          <p:cNvPr id="4" name="TextBox 3"/>
          <p:cNvSpPr txBox="1"/>
          <p:nvPr/>
        </p:nvSpPr>
        <p:spPr bwMode="auto">
          <a:xfrm>
            <a:off x="1421863" y="2349674"/>
            <a:ext cx="792088" cy="259430"/>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94%</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
        <p:nvSpPr>
          <p:cNvPr id="5" name="TextBox 4"/>
          <p:cNvSpPr txBox="1"/>
          <p:nvPr/>
        </p:nvSpPr>
        <p:spPr bwMode="auto">
          <a:xfrm>
            <a:off x="10079526" y="4797946"/>
            <a:ext cx="792088" cy="259430"/>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lang="en-GB" dirty="0" smtClean="0">
                <a:latin typeface="Verdana"/>
                <a:cs typeface="ＭＳ Ｐゴシック" pitchFamily="-111" charset="-128"/>
              </a:rPr>
              <a:t>10</a:t>
            </a: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119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Havvandsstigninger</a:t>
            </a:r>
            <a:r>
              <a:rPr lang="en-GB" dirty="0" smtClean="0"/>
              <a:t>?</a:t>
            </a:r>
            <a:endParaRPr lang="en-GB" dirty="0"/>
          </a:p>
        </p:txBody>
      </p:sp>
      <p:pic>
        <p:nvPicPr>
          <p:cNvPr id="10242" name="Picture 2" descr="Image result for ipcc sea level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38" y="1125538"/>
            <a:ext cx="5610225" cy="52959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7535366" y="3544352"/>
            <a:ext cx="0" cy="2232248"/>
          </a:xfrm>
          <a:prstGeom prst="line">
            <a:avLst/>
          </a:prstGeom>
          <a:ln w="19050">
            <a:solidFill>
              <a:schemeClr val="bg2"/>
            </a:solidFill>
            <a:prstDash val="sysDash"/>
            <a:tailEnd type="arrow" w="med"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7211054" y="4077866"/>
            <a:ext cx="0" cy="1677121"/>
          </a:xfrm>
          <a:prstGeom prst="line">
            <a:avLst/>
          </a:prstGeom>
          <a:ln w="19050">
            <a:solidFill>
              <a:schemeClr val="bg2"/>
            </a:solidFill>
            <a:prstDash val="sysDash"/>
            <a:tailEnd type="arrow" w="med"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3574926" y="3585842"/>
            <a:ext cx="3888432" cy="0"/>
          </a:xfrm>
          <a:prstGeom prst="line">
            <a:avLst/>
          </a:prstGeom>
          <a:ln w="19050">
            <a:solidFill>
              <a:schemeClr val="bg2"/>
            </a:solidFill>
            <a:prstDash val="sysDash"/>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646934" y="4077866"/>
            <a:ext cx="3534938" cy="0"/>
          </a:xfrm>
          <a:prstGeom prst="line">
            <a:avLst/>
          </a:prstGeom>
          <a:ln w="19050">
            <a:solidFill>
              <a:schemeClr val="bg2"/>
            </a:solidFill>
            <a:prstDash val="sysDash"/>
            <a:tailEnd type="none" w="med" len="lg"/>
          </a:ln>
          <a:effectLst/>
        </p:spPr>
        <p:style>
          <a:lnRef idx="2">
            <a:schemeClr val="accent1"/>
          </a:lnRef>
          <a:fillRef idx="0">
            <a:schemeClr val="accent1"/>
          </a:fillRef>
          <a:effectRef idx="1">
            <a:schemeClr val="accent1"/>
          </a:effectRef>
          <a:fontRef idx="minor">
            <a:schemeClr val="tx1"/>
          </a:fontRef>
        </p:style>
      </p:cxnSp>
      <p:sp>
        <p:nvSpPr>
          <p:cNvPr id="11" name="Cloud Callout 10"/>
          <p:cNvSpPr/>
          <p:nvPr/>
        </p:nvSpPr>
        <p:spPr>
          <a:xfrm>
            <a:off x="9047534" y="1629594"/>
            <a:ext cx="2448272" cy="1728192"/>
          </a:xfrm>
          <a:prstGeom prst="cloudCallout">
            <a:avLst>
              <a:gd name="adj1" fmla="val -81678"/>
              <a:gd name="adj2" fmla="val 334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err="1" smtClean="0"/>
              <a:t>Hvad</a:t>
            </a:r>
            <a:r>
              <a:rPr lang="en-GB" dirty="0" smtClean="0"/>
              <a:t> </a:t>
            </a:r>
            <a:r>
              <a:rPr lang="en-GB" dirty="0" err="1" smtClean="0"/>
              <a:t>betyder</a:t>
            </a:r>
            <a:r>
              <a:rPr lang="en-GB" dirty="0" smtClean="0"/>
              <a:t> 15 cm </a:t>
            </a:r>
            <a:r>
              <a:rPr lang="en-GB" dirty="0" err="1" smtClean="0"/>
              <a:t>højere</a:t>
            </a:r>
            <a:r>
              <a:rPr lang="en-GB" dirty="0" smtClean="0"/>
              <a:t> </a:t>
            </a:r>
            <a:r>
              <a:rPr lang="en-GB" dirty="0" err="1" smtClean="0"/>
              <a:t>vandstand</a:t>
            </a:r>
            <a:r>
              <a:rPr lang="en-GB" dirty="0" smtClean="0"/>
              <a:t>?</a:t>
            </a:r>
            <a:endParaRPr lang="en-GB" dirty="0"/>
          </a:p>
        </p:txBody>
      </p:sp>
    </p:spTree>
    <p:extLst>
      <p:ext uri="{BB962C8B-B14F-4D97-AF65-F5344CB8AC3E}">
        <p14:creationId xmlns:p14="http://schemas.microsoft.com/office/powerpoint/2010/main" val="11817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Eksponential</a:t>
            </a:r>
            <a:r>
              <a:rPr lang="en-GB" dirty="0" smtClean="0"/>
              <a:t> technologies </a:t>
            </a:r>
            <a:r>
              <a:rPr lang="en-GB" dirty="0" err="1" smtClean="0"/>
              <a:t>præger</a:t>
            </a:r>
            <a:r>
              <a:rPr lang="en-GB" dirty="0" smtClean="0"/>
              <a:t> </a:t>
            </a:r>
            <a:r>
              <a:rPr lang="en-GB" dirty="0" err="1" smtClean="0"/>
              <a:t>vores</a:t>
            </a:r>
            <a:r>
              <a:rPr lang="en-GB" dirty="0" smtClean="0"/>
              <a:t> </a:t>
            </a:r>
            <a:r>
              <a:rPr lang="en-GB" dirty="0" err="1" smtClean="0"/>
              <a:t>hverdag</a:t>
            </a:r>
            <a:endParaRPr lang="en-GB" dirty="0"/>
          </a:p>
        </p:txBody>
      </p:sp>
      <p:sp>
        <p:nvSpPr>
          <p:cNvPr id="3" name="Content Placeholder 2"/>
          <p:cNvSpPr>
            <a:spLocks noGrp="1"/>
          </p:cNvSpPr>
          <p:nvPr>
            <p:ph idx="1"/>
          </p:nvPr>
        </p:nvSpPr>
        <p:spPr/>
        <p:txBody>
          <a:bodyPr/>
          <a:lstStyle/>
          <a:p>
            <a:pPr marL="342900" indent="-342900">
              <a:spcAft>
                <a:spcPts val="600"/>
              </a:spcAft>
              <a:buFont typeface="+mj-lt"/>
              <a:buAutoNum type="arabicPeriod"/>
            </a:pPr>
            <a:r>
              <a:rPr lang="en-GB" dirty="0" smtClean="0"/>
              <a:t>Sensors </a:t>
            </a:r>
            <a:r>
              <a:rPr lang="en-GB" dirty="0"/>
              <a:t>/ Internet of Things</a:t>
            </a:r>
          </a:p>
          <a:p>
            <a:pPr marL="342900" indent="-342900">
              <a:spcAft>
                <a:spcPts val="600"/>
              </a:spcAft>
              <a:buFont typeface="+mj-lt"/>
              <a:buAutoNum type="arabicPeriod"/>
            </a:pPr>
            <a:r>
              <a:rPr lang="en-GB" dirty="0"/>
              <a:t>Artificial Intelligence / Machine Learning</a:t>
            </a:r>
          </a:p>
          <a:p>
            <a:pPr marL="342900" indent="-342900">
              <a:spcAft>
                <a:spcPts val="600"/>
              </a:spcAft>
              <a:buFont typeface="+mj-lt"/>
              <a:buAutoNum type="arabicPeriod"/>
            </a:pPr>
            <a:r>
              <a:rPr lang="en-GB" dirty="0"/>
              <a:t>Robotics</a:t>
            </a:r>
          </a:p>
          <a:p>
            <a:pPr marL="342900" indent="-342900">
              <a:spcAft>
                <a:spcPts val="600"/>
              </a:spcAft>
              <a:buFont typeface="+mj-lt"/>
              <a:buAutoNum type="arabicPeriod"/>
            </a:pPr>
            <a:r>
              <a:rPr lang="en-GB" dirty="0"/>
              <a:t>Solar PV</a:t>
            </a:r>
          </a:p>
          <a:p>
            <a:pPr marL="342900" indent="-342900">
              <a:spcAft>
                <a:spcPts val="600"/>
              </a:spcAft>
              <a:buFont typeface="+mj-lt"/>
              <a:buAutoNum type="arabicPeriod"/>
            </a:pPr>
            <a:r>
              <a:rPr lang="en-GB" dirty="0"/>
              <a:t>Energy Storage</a:t>
            </a:r>
          </a:p>
          <a:p>
            <a:pPr marL="342900" indent="-342900">
              <a:spcAft>
                <a:spcPts val="600"/>
              </a:spcAft>
              <a:buFont typeface="+mj-lt"/>
              <a:buAutoNum type="arabicPeriod"/>
            </a:pPr>
            <a:r>
              <a:rPr lang="en-GB" dirty="0"/>
              <a:t>3D Printing</a:t>
            </a:r>
          </a:p>
          <a:p>
            <a:pPr marL="342900" indent="-342900">
              <a:spcAft>
                <a:spcPts val="600"/>
              </a:spcAft>
              <a:buFont typeface="+mj-lt"/>
              <a:buAutoNum type="arabicPeriod"/>
            </a:pPr>
            <a:r>
              <a:rPr lang="en-GB" dirty="0"/>
              <a:t>3D Visualisation</a:t>
            </a:r>
          </a:p>
          <a:p>
            <a:pPr marL="342900" indent="-342900">
              <a:spcAft>
                <a:spcPts val="600"/>
              </a:spcAft>
              <a:buFont typeface="+mj-lt"/>
              <a:buAutoNum type="arabicPeriod"/>
            </a:pPr>
            <a:r>
              <a:rPr lang="en-GB" dirty="0"/>
              <a:t>Mobile Internet &amp; Cloud</a:t>
            </a:r>
          </a:p>
          <a:p>
            <a:pPr marL="342900" indent="-342900">
              <a:spcAft>
                <a:spcPts val="600"/>
              </a:spcAft>
              <a:buFont typeface="+mj-lt"/>
              <a:buAutoNum type="arabicPeriod"/>
            </a:pPr>
            <a:r>
              <a:rPr lang="en-GB" dirty="0"/>
              <a:t>Big Data / Open Data</a:t>
            </a:r>
          </a:p>
          <a:p>
            <a:pPr marL="342900" indent="-342900">
              <a:spcAft>
                <a:spcPts val="600"/>
              </a:spcAft>
              <a:buFont typeface="+mj-lt"/>
              <a:buAutoNum type="arabicPeriod"/>
            </a:pPr>
            <a:r>
              <a:rPr lang="en-GB" dirty="0" err="1"/>
              <a:t>Unmaned</a:t>
            </a:r>
            <a:r>
              <a:rPr lang="en-GB" dirty="0"/>
              <a:t> Aerial Vehicles / Nano Satellites</a:t>
            </a:r>
          </a:p>
          <a:p>
            <a:pPr marL="342900" indent="-342900">
              <a:spcAft>
                <a:spcPts val="600"/>
              </a:spcAft>
              <a:buFont typeface="+mj-lt"/>
              <a:buAutoNum type="arabicPeriod"/>
            </a:pPr>
            <a:r>
              <a:rPr lang="en-GB" dirty="0" err="1"/>
              <a:t>eMoney</a:t>
            </a:r>
            <a:r>
              <a:rPr lang="en-GB" dirty="0"/>
              <a:t> / </a:t>
            </a:r>
            <a:r>
              <a:rPr lang="en-GB" dirty="0" err="1"/>
              <a:t>eFinance</a:t>
            </a:r>
            <a:endParaRPr lang="en-GB" dirty="0"/>
          </a:p>
          <a:p>
            <a:endParaRPr lang="en-GB" dirty="0"/>
          </a:p>
        </p:txBody>
      </p:sp>
      <p:sp>
        <p:nvSpPr>
          <p:cNvPr id="4" name="Cloud Callout 3"/>
          <p:cNvSpPr/>
          <p:nvPr/>
        </p:nvSpPr>
        <p:spPr>
          <a:xfrm>
            <a:off x="7319342" y="1629594"/>
            <a:ext cx="3816424" cy="3024336"/>
          </a:xfrm>
          <a:prstGeom prst="cloudCallout">
            <a:avLst>
              <a:gd name="adj1" fmla="val -81678"/>
              <a:gd name="adj2" fmla="val 334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err="1" smtClean="0"/>
              <a:t>Meget</a:t>
            </a:r>
            <a:r>
              <a:rPr lang="en-GB" dirty="0" smtClean="0"/>
              <a:t> </a:t>
            </a:r>
            <a:r>
              <a:rPr lang="en-GB" dirty="0" err="1" smtClean="0"/>
              <a:t>billige</a:t>
            </a:r>
            <a:r>
              <a:rPr lang="en-GB" dirty="0" smtClean="0"/>
              <a:t> </a:t>
            </a:r>
            <a:r>
              <a:rPr lang="en-GB" dirty="0" err="1" smtClean="0"/>
              <a:t>eller</a:t>
            </a:r>
            <a:r>
              <a:rPr lang="en-GB" dirty="0" smtClean="0"/>
              <a:t> gratis </a:t>
            </a:r>
            <a:r>
              <a:rPr lang="en-GB" dirty="0" err="1" smtClean="0"/>
              <a:t>teknologier</a:t>
            </a:r>
            <a:r>
              <a:rPr lang="en-GB" dirty="0" smtClean="0"/>
              <a:t> i </a:t>
            </a:r>
            <a:r>
              <a:rPr lang="en-GB" dirty="0" err="1" smtClean="0"/>
              <a:t>år</a:t>
            </a:r>
            <a:r>
              <a:rPr lang="en-GB" dirty="0" smtClean="0"/>
              <a:t> 2040 … </a:t>
            </a:r>
            <a:r>
              <a:rPr lang="en-GB" dirty="0" err="1" smtClean="0"/>
              <a:t>hvad</a:t>
            </a:r>
            <a:r>
              <a:rPr lang="en-GB" dirty="0" smtClean="0"/>
              <a:t> </a:t>
            </a:r>
            <a:r>
              <a:rPr lang="en-GB" dirty="0" err="1" smtClean="0"/>
              <a:t>betyder</a:t>
            </a:r>
            <a:r>
              <a:rPr lang="en-GB" dirty="0" smtClean="0"/>
              <a:t> </a:t>
            </a:r>
            <a:r>
              <a:rPr lang="en-GB" dirty="0" err="1" smtClean="0"/>
              <a:t>det</a:t>
            </a:r>
            <a:r>
              <a:rPr lang="en-GB" dirty="0" smtClean="0"/>
              <a:t> for </a:t>
            </a:r>
            <a:r>
              <a:rPr lang="en-GB" dirty="0" err="1" smtClean="0"/>
              <a:t>markedet</a:t>
            </a:r>
            <a:r>
              <a:rPr lang="en-GB" dirty="0" smtClean="0"/>
              <a:t> </a:t>
            </a:r>
            <a:r>
              <a:rPr lang="en-GB" dirty="0" err="1" smtClean="0"/>
              <a:t>og</a:t>
            </a:r>
            <a:r>
              <a:rPr lang="en-GB" dirty="0" smtClean="0"/>
              <a:t> </a:t>
            </a:r>
            <a:r>
              <a:rPr lang="en-GB" dirty="0" err="1" smtClean="0"/>
              <a:t>vores</a:t>
            </a:r>
            <a:r>
              <a:rPr lang="en-GB" dirty="0" smtClean="0"/>
              <a:t> </a:t>
            </a:r>
            <a:r>
              <a:rPr lang="en-GB" dirty="0" err="1" smtClean="0"/>
              <a:t>hverdag</a:t>
            </a:r>
            <a:r>
              <a:rPr lang="en-GB" dirty="0" smtClean="0"/>
              <a:t>?</a:t>
            </a:r>
            <a:endParaRPr lang="en-GB" dirty="0"/>
          </a:p>
        </p:txBody>
      </p:sp>
    </p:spTree>
    <p:extLst>
      <p:ext uri="{BB962C8B-B14F-4D97-AF65-F5344CB8AC3E}">
        <p14:creationId xmlns:p14="http://schemas.microsoft.com/office/powerpoint/2010/main" val="364098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Hvilke</a:t>
            </a:r>
            <a:r>
              <a:rPr lang="en-GB" dirty="0" smtClean="0"/>
              <a:t> mega-trends </a:t>
            </a:r>
            <a:r>
              <a:rPr lang="en-GB" dirty="0" err="1" smtClean="0"/>
              <a:t>ser</a:t>
            </a:r>
            <a:r>
              <a:rPr lang="en-GB" dirty="0" smtClean="0"/>
              <a:t> vi?</a:t>
            </a:r>
            <a:endParaRPr lang="en-GB" dirty="0"/>
          </a:p>
        </p:txBody>
      </p:sp>
      <p:grpSp>
        <p:nvGrpSpPr>
          <p:cNvPr id="36" name="Group 35"/>
          <p:cNvGrpSpPr/>
          <p:nvPr/>
        </p:nvGrpSpPr>
        <p:grpSpPr>
          <a:xfrm>
            <a:off x="713022" y="1341562"/>
            <a:ext cx="10638768" cy="4656485"/>
            <a:chOff x="713022" y="1701602"/>
            <a:chExt cx="9630656" cy="4368453"/>
          </a:xfrm>
        </p:grpSpPr>
        <p:sp>
          <p:nvSpPr>
            <p:cNvPr id="4" name="Rectangle 6"/>
            <p:cNvSpPr>
              <a:spLocks noChangeArrowheads="1"/>
            </p:cNvSpPr>
            <p:nvPr/>
          </p:nvSpPr>
          <p:spPr bwMode="auto">
            <a:xfrm>
              <a:off x="892477" y="1701602"/>
              <a:ext cx="183228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0" lvl="1" indent="0">
                <a:buClr>
                  <a:srgbClr val="009DE0"/>
                </a:buClr>
                <a:buFont typeface="Arial" charset="0"/>
                <a:buNone/>
              </a:pPr>
              <a:r>
                <a:rPr lang="en-GB" sz="1000" b="1" dirty="0" smtClean="0">
                  <a:solidFill>
                    <a:srgbClr val="009DE0"/>
                  </a:solidFill>
                  <a:latin typeface="Verdana"/>
                </a:rPr>
                <a:t>Megatrend</a:t>
              </a:r>
              <a:endParaRPr lang="en-GB" sz="1000" b="1" dirty="0">
                <a:solidFill>
                  <a:srgbClr val="009DE0"/>
                </a:solidFill>
                <a:latin typeface="Verdana"/>
              </a:endParaRPr>
            </a:p>
          </p:txBody>
        </p:sp>
        <p:grpSp>
          <p:nvGrpSpPr>
            <p:cNvPr id="5" name="Group 4"/>
            <p:cNvGrpSpPr>
              <a:grpSpLocks/>
            </p:cNvGrpSpPr>
            <p:nvPr/>
          </p:nvGrpSpPr>
          <p:grpSpPr>
            <a:xfrm>
              <a:off x="3647603" y="1701602"/>
              <a:ext cx="6696075" cy="164118"/>
              <a:chOff x="3114675" y="655503"/>
              <a:chExt cx="6696075" cy="164118"/>
            </a:xfrm>
          </p:grpSpPr>
          <p:sp>
            <p:nvSpPr>
              <p:cNvPr id="6" name="Rectangle 6"/>
              <p:cNvSpPr>
                <a:spLocks noChangeArrowheads="1"/>
              </p:cNvSpPr>
              <p:nvPr/>
            </p:nvSpPr>
            <p:spPr bwMode="auto">
              <a:xfrm>
                <a:off x="3114675" y="655503"/>
                <a:ext cx="6696075" cy="1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0" lvl="1" indent="0">
                  <a:buClr>
                    <a:srgbClr val="009DE0"/>
                  </a:buClr>
                  <a:buFont typeface="Arial" charset="0"/>
                  <a:buNone/>
                </a:pPr>
                <a:r>
                  <a:rPr lang="en-GB" sz="1000" b="1" dirty="0" smtClean="0">
                    <a:solidFill>
                      <a:srgbClr val="009DE0"/>
                    </a:solidFill>
                    <a:latin typeface="Verdana"/>
                  </a:rPr>
                  <a:t>Relevance </a:t>
                </a:r>
                <a:endParaRPr lang="en-GB" sz="1000" b="1" dirty="0">
                  <a:solidFill>
                    <a:srgbClr val="009DE0"/>
                  </a:solidFill>
                  <a:latin typeface="Verdana"/>
                </a:endParaRPr>
              </a:p>
            </p:txBody>
          </p:sp>
          <p:cxnSp>
            <p:nvCxnSpPr>
              <p:cNvPr id="7" name="Straight Connector 6"/>
              <p:cNvCxnSpPr>
                <a:cxnSpLocks/>
              </p:cNvCxnSpPr>
              <p:nvPr/>
            </p:nvCxnSpPr>
            <p:spPr>
              <a:xfrm>
                <a:off x="3114675" y="819621"/>
                <a:ext cx="6696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a:spLocks/>
            </p:cNvSpPr>
            <p:nvPr>
              <p:custDataLst>
                <p:tags r:id="rId1"/>
              </p:custDataLst>
            </p:nvPr>
          </p:nvSpPr>
          <p:spPr>
            <a:xfrm>
              <a:off x="889703" y="2733978"/>
              <a:ext cx="1720763" cy="806686"/>
            </a:xfrm>
            <a:prstGeom prst="rect">
              <a:avLst/>
            </a:prstGeom>
            <a:solidFill>
              <a:schemeClr val="accent2"/>
            </a:solidFill>
            <a:ln w="28575">
              <a:noFill/>
            </a:ln>
          </p:spPr>
          <p:txBody>
            <a:bodyPr vert="horz" lIns="36199" tIns="0" rIns="36199"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000" dirty="0" smtClean="0"/>
                <a:t>Economic centre of gravity moving to growth markets</a:t>
              </a:r>
              <a:endParaRPr lang="en-GB" sz="1000" dirty="0"/>
            </a:p>
          </p:txBody>
        </p:sp>
        <p:sp>
          <p:nvSpPr>
            <p:cNvPr id="9" name="TextBox 8"/>
            <p:cNvSpPr txBox="1">
              <a:spLocks/>
            </p:cNvSpPr>
            <p:nvPr/>
          </p:nvSpPr>
          <p:spPr>
            <a:xfrm>
              <a:off x="3647603" y="2733978"/>
              <a:ext cx="6696075" cy="5386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83724" eaLnBrk="1" hangingPunct="1">
                <a:buClr>
                  <a:schemeClr val="tx2"/>
                </a:buClr>
                <a:defRPr baseline="0">
                  <a:latin typeface="+mn-lt"/>
                  <a:ea typeface="Arial Unicode MS" pitchFamily="34" charset="-128"/>
                  <a:cs typeface="Arial Unicode MS" pitchFamily="34" charset="-128"/>
                </a:defRPr>
              </a:lvl1pPr>
              <a:lvl2pPr marL="191160" lvl="1" indent="-189595" defTabSz="883724"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1264" lvl="2" indent="-258538"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6385" lvl="3" indent="-153554"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0073" lvl="4" indent="-128484" defTabSz="883724"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0073" indent="-128484" defTabSz="883724" fontAlgn="base">
                <a:spcBef>
                  <a:spcPct val="0"/>
                </a:spcBef>
                <a:spcAft>
                  <a:spcPct val="0"/>
                </a:spcAft>
                <a:buClr>
                  <a:schemeClr val="tx2"/>
                </a:buClr>
                <a:buSzPct val="89000"/>
                <a:buFont typeface="Arial" charset="0"/>
                <a:buChar char="-"/>
                <a:defRPr baseline="0">
                  <a:latin typeface="+mn-lt"/>
                </a:defRPr>
              </a:lvl6pPr>
              <a:lvl7pPr marL="740073" indent="-128484" defTabSz="883724" fontAlgn="base">
                <a:spcBef>
                  <a:spcPct val="0"/>
                </a:spcBef>
                <a:spcAft>
                  <a:spcPct val="0"/>
                </a:spcAft>
                <a:buClr>
                  <a:schemeClr val="tx2"/>
                </a:buClr>
                <a:buSzPct val="89000"/>
                <a:buFont typeface="Arial" charset="0"/>
                <a:buChar char="-"/>
                <a:defRPr baseline="0">
                  <a:latin typeface="+mn-lt"/>
                </a:defRPr>
              </a:lvl7pPr>
              <a:lvl8pPr marL="740073" indent="-128484" defTabSz="883724" fontAlgn="base">
                <a:spcBef>
                  <a:spcPct val="0"/>
                </a:spcBef>
                <a:spcAft>
                  <a:spcPct val="0"/>
                </a:spcAft>
                <a:buClr>
                  <a:schemeClr val="tx2"/>
                </a:buClr>
                <a:buSzPct val="89000"/>
                <a:buFont typeface="Arial" charset="0"/>
                <a:buChar char="-"/>
                <a:defRPr baseline="0">
                  <a:latin typeface="+mn-lt"/>
                </a:defRPr>
              </a:lvl8pPr>
              <a:lvl9pPr marL="740073" indent="-128484" defTabSz="883724" fontAlgn="base">
                <a:spcBef>
                  <a:spcPct val="0"/>
                </a:spcBef>
                <a:spcAft>
                  <a:spcPct val="0"/>
                </a:spcAft>
                <a:buClr>
                  <a:schemeClr val="tx2"/>
                </a:buClr>
                <a:buSzPct val="89000"/>
                <a:buFont typeface="Arial" charset="0"/>
                <a:buChar char="-"/>
                <a:defRPr baseline="0">
                  <a:latin typeface="+mn-lt"/>
                </a:defRPr>
              </a:lvl9pPr>
            </a:lstStyle>
            <a:p>
              <a:pPr lvl="1">
                <a:spcAft>
                  <a:spcPts val="300"/>
                </a:spcAft>
                <a:buClr>
                  <a:srgbClr val="009DE0"/>
                </a:buClr>
              </a:pPr>
              <a:r>
                <a:rPr lang="en-GB" sz="1000" dirty="0" smtClean="0">
                  <a:solidFill>
                    <a:srgbClr val="000000"/>
                  </a:solidFill>
                  <a:ea typeface="ＭＳ Ｐゴシック"/>
                </a:rPr>
                <a:t>Significant share of CAPEX shifting towards Asia</a:t>
              </a:r>
            </a:p>
            <a:p>
              <a:pPr lvl="1">
                <a:spcAft>
                  <a:spcPts val="300"/>
                </a:spcAft>
                <a:buClr>
                  <a:srgbClr val="009DE0"/>
                </a:buClr>
              </a:pPr>
              <a:r>
                <a:rPr lang="en-GB" sz="1000" dirty="0" smtClean="0">
                  <a:solidFill>
                    <a:srgbClr val="000000"/>
                  </a:solidFill>
                </a:rPr>
                <a:t>Financial instability depressing investment in countries with high debt and low growth</a:t>
              </a:r>
              <a:endParaRPr lang="en-GB" sz="1000" dirty="0" smtClean="0">
                <a:solidFill>
                  <a:srgbClr val="000000"/>
                </a:solidFill>
                <a:ea typeface="ＭＳ Ｐゴシック"/>
              </a:endParaRPr>
            </a:p>
            <a:p>
              <a:pPr lvl="1">
                <a:spcAft>
                  <a:spcPts val="300"/>
                </a:spcAft>
                <a:buClr>
                  <a:srgbClr val="009DE0"/>
                </a:buClr>
              </a:pPr>
              <a:r>
                <a:rPr lang="en-GB" sz="1000" dirty="0" smtClean="0">
                  <a:solidFill>
                    <a:srgbClr val="000000"/>
                  </a:solidFill>
                  <a:ea typeface="ＭＳ Ｐゴシック"/>
                </a:rPr>
                <a:t>Emerging world competition rising to challenge incumbents</a:t>
              </a:r>
            </a:p>
          </p:txBody>
        </p:sp>
        <p:sp>
          <p:nvSpPr>
            <p:cNvPr id="10" name="TextBox 9"/>
            <p:cNvSpPr txBox="1">
              <a:spLocks/>
            </p:cNvSpPr>
            <p:nvPr>
              <p:custDataLst>
                <p:tags r:id="rId2"/>
              </p:custDataLst>
            </p:nvPr>
          </p:nvSpPr>
          <p:spPr>
            <a:xfrm>
              <a:off x="889703" y="3576986"/>
              <a:ext cx="1720763" cy="806686"/>
            </a:xfrm>
            <a:prstGeom prst="rect">
              <a:avLst/>
            </a:prstGeom>
            <a:solidFill>
              <a:schemeClr val="accent2"/>
            </a:solidFill>
            <a:ln w="28575">
              <a:noFill/>
            </a:ln>
          </p:spPr>
          <p:txBody>
            <a:bodyPr vert="horz" lIns="36199" tIns="0" rIns="36199"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000" dirty="0" smtClean="0"/>
                <a:t>Automation and digitalisation</a:t>
              </a:r>
              <a:endParaRPr lang="en-GB" sz="1000" dirty="0"/>
            </a:p>
          </p:txBody>
        </p:sp>
        <p:sp>
          <p:nvSpPr>
            <p:cNvPr id="11" name="TextBox 10"/>
            <p:cNvSpPr txBox="1">
              <a:spLocks/>
            </p:cNvSpPr>
            <p:nvPr/>
          </p:nvSpPr>
          <p:spPr>
            <a:xfrm>
              <a:off x="3647603" y="3576986"/>
              <a:ext cx="6696075" cy="654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83724" eaLnBrk="1" hangingPunct="1">
                <a:buClr>
                  <a:schemeClr val="tx2"/>
                </a:buClr>
                <a:defRPr baseline="0">
                  <a:latin typeface="+mn-lt"/>
                  <a:ea typeface="Arial Unicode MS" pitchFamily="34" charset="-128"/>
                  <a:cs typeface="Arial Unicode MS" pitchFamily="34" charset="-128"/>
                </a:defRPr>
              </a:lvl1pPr>
              <a:lvl2pPr marL="191160" lvl="1" indent="-189595" defTabSz="883724"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1264" lvl="2" indent="-258538"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6385" lvl="3" indent="-153554"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0073" lvl="4" indent="-128484" defTabSz="883724"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0073" indent="-128484" defTabSz="883724" fontAlgn="base">
                <a:spcBef>
                  <a:spcPct val="0"/>
                </a:spcBef>
                <a:spcAft>
                  <a:spcPct val="0"/>
                </a:spcAft>
                <a:buClr>
                  <a:schemeClr val="tx2"/>
                </a:buClr>
                <a:buSzPct val="89000"/>
                <a:buFont typeface="Arial" charset="0"/>
                <a:buChar char="-"/>
                <a:defRPr baseline="0">
                  <a:latin typeface="+mn-lt"/>
                </a:defRPr>
              </a:lvl6pPr>
              <a:lvl7pPr marL="740073" indent="-128484" defTabSz="883724" fontAlgn="base">
                <a:spcBef>
                  <a:spcPct val="0"/>
                </a:spcBef>
                <a:spcAft>
                  <a:spcPct val="0"/>
                </a:spcAft>
                <a:buClr>
                  <a:schemeClr val="tx2"/>
                </a:buClr>
                <a:buSzPct val="89000"/>
                <a:buFont typeface="Arial" charset="0"/>
                <a:buChar char="-"/>
                <a:defRPr baseline="0">
                  <a:latin typeface="+mn-lt"/>
                </a:defRPr>
              </a:lvl7pPr>
              <a:lvl8pPr marL="740073" indent="-128484" defTabSz="883724" fontAlgn="base">
                <a:spcBef>
                  <a:spcPct val="0"/>
                </a:spcBef>
                <a:spcAft>
                  <a:spcPct val="0"/>
                </a:spcAft>
                <a:buClr>
                  <a:schemeClr val="tx2"/>
                </a:buClr>
                <a:buSzPct val="89000"/>
                <a:buFont typeface="Arial" charset="0"/>
                <a:buChar char="-"/>
                <a:defRPr baseline="0">
                  <a:latin typeface="+mn-lt"/>
                </a:defRPr>
              </a:lvl8pPr>
              <a:lvl9pPr marL="740073" indent="-128484" defTabSz="883724" fontAlgn="base">
                <a:spcBef>
                  <a:spcPct val="0"/>
                </a:spcBef>
                <a:spcAft>
                  <a:spcPct val="0"/>
                </a:spcAft>
                <a:buClr>
                  <a:schemeClr val="tx2"/>
                </a:buClr>
                <a:buSzPct val="89000"/>
                <a:buFont typeface="Arial" charset="0"/>
                <a:buChar char="-"/>
                <a:defRPr baseline="0">
                  <a:latin typeface="+mn-lt"/>
                </a:defRPr>
              </a:lvl9pPr>
            </a:lstStyle>
            <a:p>
              <a:pPr lvl="1">
                <a:spcAft>
                  <a:spcPts val="300"/>
                </a:spcAft>
                <a:buClr>
                  <a:srgbClr val="009DE0"/>
                </a:buClr>
              </a:pPr>
              <a:r>
                <a:rPr lang="en-GB" sz="1000" dirty="0" smtClean="0">
                  <a:solidFill>
                    <a:srgbClr val="000000"/>
                  </a:solidFill>
                  <a:ea typeface="ＭＳ Ｐゴシック"/>
                </a:rPr>
                <a:t>Automation across the value chain puts pressure on detailed design and can shift value pool towards software/technology providers</a:t>
              </a:r>
            </a:p>
            <a:p>
              <a:pPr lvl="1">
                <a:spcAft>
                  <a:spcPts val="300"/>
                </a:spcAft>
                <a:buClr>
                  <a:srgbClr val="009DE0"/>
                </a:buClr>
              </a:pPr>
              <a:r>
                <a:rPr lang="en-GB" sz="1000" dirty="0" smtClean="0">
                  <a:solidFill>
                    <a:srgbClr val="000000"/>
                  </a:solidFill>
                  <a:ea typeface="ＭＳ Ｐゴシック"/>
                </a:rPr>
                <a:t>Digitalisation challenges established delivery models, moving value towards firms leveraging digital to improve services and productivity </a:t>
              </a:r>
              <a:endParaRPr lang="en-GB" sz="1000" dirty="0">
                <a:solidFill>
                  <a:srgbClr val="000000"/>
                </a:solidFill>
                <a:ea typeface="ＭＳ Ｐゴシック"/>
              </a:endParaRPr>
            </a:p>
          </p:txBody>
        </p:sp>
        <p:sp>
          <p:nvSpPr>
            <p:cNvPr id="12" name="TextBox 11"/>
            <p:cNvSpPr txBox="1">
              <a:spLocks/>
            </p:cNvSpPr>
            <p:nvPr>
              <p:custDataLst>
                <p:tags r:id="rId3"/>
              </p:custDataLst>
            </p:nvPr>
          </p:nvSpPr>
          <p:spPr>
            <a:xfrm>
              <a:off x="889703" y="4418686"/>
              <a:ext cx="1720763" cy="806686"/>
            </a:xfrm>
            <a:prstGeom prst="rect">
              <a:avLst/>
            </a:prstGeom>
            <a:solidFill>
              <a:schemeClr val="accent2"/>
            </a:solidFill>
            <a:ln w="28575">
              <a:noFill/>
            </a:ln>
          </p:spPr>
          <p:txBody>
            <a:bodyPr vert="horz" lIns="36199" tIns="0" rIns="36199"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000" dirty="0" smtClean="0"/>
                <a:t>The sustainability challenge </a:t>
              </a:r>
              <a:endParaRPr lang="en-GB" sz="1000" dirty="0"/>
            </a:p>
          </p:txBody>
        </p:sp>
        <p:sp>
          <p:nvSpPr>
            <p:cNvPr id="13" name="TextBox 12"/>
            <p:cNvSpPr txBox="1">
              <a:spLocks/>
            </p:cNvSpPr>
            <p:nvPr/>
          </p:nvSpPr>
          <p:spPr>
            <a:xfrm>
              <a:off x="3647603" y="4391276"/>
              <a:ext cx="6696075" cy="8463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83724" eaLnBrk="1" hangingPunct="1">
                <a:buClr>
                  <a:schemeClr val="tx2"/>
                </a:buClr>
                <a:defRPr baseline="0">
                  <a:latin typeface="+mn-lt"/>
                  <a:ea typeface="Arial Unicode MS" pitchFamily="34" charset="-128"/>
                  <a:cs typeface="Arial Unicode MS" pitchFamily="34" charset="-128"/>
                </a:defRPr>
              </a:lvl1pPr>
              <a:lvl2pPr marL="191160" lvl="1" indent="-189595" defTabSz="883724"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1264" lvl="2" indent="-258538"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6385" lvl="3" indent="-153554"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0073" lvl="4" indent="-128484" defTabSz="883724"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0073" indent="-128484" defTabSz="883724" fontAlgn="base">
                <a:spcBef>
                  <a:spcPct val="0"/>
                </a:spcBef>
                <a:spcAft>
                  <a:spcPct val="0"/>
                </a:spcAft>
                <a:buClr>
                  <a:schemeClr val="tx2"/>
                </a:buClr>
                <a:buSzPct val="89000"/>
                <a:buFont typeface="Arial" charset="0"/>
                <a:buChar char="-"/>
                <a:defRPr baseline="0">
                  <a:latin typeface="+mn-lt"/>
                </a:defRPr>
              </a:lvl6pPr>
              <a:lvl7pPr marL="740073" indent="-128484" defTabSz="883724" fontAlgn="base">
                <a:spcBef>
                  <a:spcPct val="0"/>
                </a:spcBef>
                <a:spcAft>
                  <a:spcPct val="0"/>
                </a:spcAft>
                <a:buClr>
                  <a:schemeClr val="tx2"/>
                </a:buClr>
                <a:buSzPct val="89000"/>
                <a:buFont typeface="Arial" charset="0"/>
                <a:buChar char="-"/>
                <a:defRPr baseline="0">
                  <a:latin typeface="+mn-lt"/>
                </a:defRPr>
              </a:lvl7pPr>
              <a:lvl8pPr marL="740073" indent="-128484" defTabSz="883724" fontAlgn="base">
                <a:spcBef>
                  <a:spcPct val="0"/>
                </a:spcBef>
                <a:spcAft>
                  <a:spcPct val="0"/>
                </a:spcAft>
                <a:buClr>
                  <a:schemeClr val="tx2"/>
                </a:buClr>
                <a:buSzPct val="89000"/>
                <a:buFont typeface="Arial" charset="0"/>
                <a:buChar char="-"/>
                <a:defRPr baseline="0">
                  <a:latin typeface="+mn-lt"/>
                </a:defRPr>
              </a:lvl8pPr>
              <a:lvl9pPr marL="740073" indent="-128484" defTabSz="883724" fontAlgn="base">
                <a:spcBef>
                  <a:spcPct val="0"/>
                </a:spcBef>
                <a:spcAft>
                  <a:spcPct val="0"/>
                </a:spcAft>
                <a:buClr>
                  <a:schemeClr val="tx2"/>
                </a:buClr>
                <a:buSzPct val="89000"/>
                <a:buFont typeface="Arial" charset="0"/>
                <a:buChar char="-"/>
                <a:defRPr baseline="0">
                  <a:latin typeface="+mn-lt"/>
                </a:defRPr>
              </a:lvl9pPr>
            </a:lstStyle>
            <a:p>
              <a:pPr lvl="1">
                <a:spcAft>
                  <a:spcPts val="300"/>
                </a:spcAft>
                <a:buClr>
                  <a:srgbClr val="009DE0"/>
                </a:buClr>
              </a:pPr>
              <a:r>
                <a:rPr lang="en-GB" sz="1000" dirty="0" smtClean="0">
                  <a:solidFill>
                    <a:srgbClr val="000000"/>
                  </a:solidFill>
                  <a:ea typeface="ＭＳ Ｐゴシック"/>
                </a:rPr>
                <a:t>Renewables dominating the energy investment landscape, with value shifting towards delivery of renewable technology providers </a:t>
              </a:r>
            </a:p>
            <a:p>
              <a:pPr lvl="1">
                <a:spcAft>
                  <a:spcPts val="300"/>
                </a:spcAft>
                <a:buClr>
                  <a:srgbClr val="009DE0"/>
                </a:buClr>
              </a:pPr>
              <a:r>
                <a:rPr lang="en-GB" sz="1000" dirty="0" smtClean="0">
                  <a:solidFill>
                    <a:srgbClr val="000000"/>
                  </a:solidFill>
                  <a:ea typeface="ＭＳ Ｐゴシック"/>
                </a:rPr>
                <a:t>Climate change increases demand for water, energy and environment services for mitigation and adaptation</a:t>
              </a:r>
            </a:p>
            <a:p>
              <a:pPr lvl="1">
                <a:spcAft>
                  <a:spcPts val="300"/>
                </a:spcAft>
                <a:buClr>
                  <a:srgbClr val="009DE0"/>
                </a:buClr>
              </a:pPr>
              <a:r>
                <a:rPr lang="en-GB" sz="1000" dirty="0" smtClean="0">
                  <a:solidFill>
                    <a:srgbClr val="000000"/>
                  </a:solidFill>
                  <a:ea typeface="ＭＳ Ｐゴシック"/>
                </a:rPr>
                <a:t>Resource scarcity (including water) drives innovation and investment into new service offering</a:t>
              </a:r>
              <a:endParaRPr lang="en-GB" sz="1000" dirty="0">
                <a:solidFill>
                  <a:srgbClr val="000000"/>
                </a:solidFill>
                <a:ea typeface="ＭＳ Ｐゴシック"/>
              </a:endParaRPr>
            </a:p>
          </p:txBody>
        </p:sp>
        <p:sp>
          <p:nvSpPr>
            <p:cNvPr id="14" name="TextBox 13"/>
            <p:cNvSpPr txBox="1">
              <a:spLocks/>
            </p:cNvSpPr>
            <p:nvPr>
              <p:custDataLst>
                <p:tags r:id="rId4"/>
              </p:custDataLst>
            </p:nvPr>
          </p:nvSpPr>
          <p:spPr>
            <a:xfrm>
              <a:off x="889703" y="5263369"/>
              <a:ext cx="1720763" cy="806686"/>
            </a:xfrm>
            <a:prstGeom prst="rect">
              <a:avLst/>
            </a:prstGeom>
            <a:solidFill>
              <a:schemeClr val="accent2"/>
            </a:solidFill>
            <a:ln w="28575">
              <a:noFill/>
            </a:ln>
          </p:spPr>
          <p:txBody>
            <a:bodyPr vert="horz" lIns="36199" tIns="0" rIns="36199"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000" dirty="0" smtClean="0"/>
                <a:t>Mobility transformation</a:t>
              </a:r>
              <a:endParaRPr lang="en-GB" sz="1000" dirty="0"/>
            </a:p>
          </p:txBody>
        </p:sp>
        <p:sp>
          <p:nvSpPr>
            <p:cNvPr id="15" name="TextBox 14"/>
            <p:cNvSpPr txBox="1">
              <a:spLocks/>
            </p:cNvSpPr>
            <p:nvPr/>
          </p:nvSpPr>
          <p:spPr>
            <a:xfrm>
              <a:off x="3647603" y="5263369"/>
              <a:ext cx="6696075" cy="654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83724" eaLnBrk="1" hangingPunct="1">
                <a:buClr>
                  <a:schemeClr val="tx2"/>
                </a:buClr>
                <a:defRPr baseline="0">
                  <a:latin typeface="+mn-lt"/>
                  <a:ea typeface="Arial Unicode MS" pitchFamily="34" charset="-128"/>
                  <a:cs typeface="Arial Unicode MS" pitchFamily="34" charset="-128"/>
                </a:defRPr>
              </a:lvl1pPr>
              <a:lvl2pPr marL="191160" lvl="1" indent="-189595" defTabSz="883724"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1264" lvl="2" indent="-258538"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6385" lvl="3" indent="-153554"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0073" lvl="4" indent="-128484" defTabSz="883724"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0073" indent="-128484" defTabSz="883724" fontAlgn="base">
                <a:spcBef>
                  <a:spcPct val="0"/>
                </a:spcBef>
                <a:spcAft>
                  <a:spcPct val="0"/>
                </a:spcAft>
                <a:buClr>
                  <a:schemeClr val="tx2"/>
                </a:buClr>
                <a:buSzPct val="89000"/>
                <a:buFont typeface="Arial" charset="0"/>
                <a:buChar char="-"/>
                <a:defRPr baseline="0">
                  <a:latin typeface="+mn-lt"/>
                </a:defRPr>
              </a:lvl6pPr>
              <a:lvl7pPr marL="740073" indent="-128484" defTabSz="883724" fontAlgn="base">
                <a:spcBef>
                  <a:spcPct val="0"/>
                </a:spcBef>
                <a:spcAft>
                  <a:spcPct val="0"/>
                </a:spcAft>
                <a:buClr>
                  <a:schemeClr val="tx2"/>
                </a:buClr>
                <a:buSzPct val="89000"/>
                <a:buFont typeface="Arial" charset="0"/>
                <a:buChar char="-"/>
                <a:defRPr baseline="0">
                  <a:latin typeface="+mn-lt"/>
                </a:defRPr>
              </a:lvl7pPr>
              <a:lvl8pPr marL="740073" indent="-128484" defTabSz="883724" fontAlgn="base">
                <a:spcBef>
                  <a:spcPct val="0"/>
                </a:spcBef>
                <a:spcAft>
                  <a:spcPct val="0"/>
                </a:spcAft>
                <a:buClr>
                  <a:schemeClr val="tx2"/>
                </a:buClr>
                <a:buSzPct val="89000"/>
                <a:buFont typeface="Arial" charset="0"/>
                <a:buChar char="-"/>
                <a:defRPr baseline="0">
                  <a:latin typeface="+mn-lt"/>
                </a:defRPr>
              </a:lvl8pPr>
              <a:lvl9pPr marL="740073" indent="-128484" defTabSz="883724" fontAlgn="base">
                <a:spcBef>
                  <a:spcPct val="0"/>
                </a:spcBef>
                <a:spcAft>
                  <a:spcPct val="0"/>
                </a:spcAft>
                <a:buClr>
                  <a:schemeClr val="tx2"/>
                </a:buClr>
                <a:buSzPct val="89000"/>
                <a:buFont typeface="Arial" charset="0"/>
                <a:buChar char="-"/>
                <a:defRPr baseline="0">
                  <a:latin typeface="+mn-lt"/>
                </a:defRPr>
              </a:lvl9pPr>
            </a:lstStyle>
            <a:p>
              <a:pPr lvl="1">
                <a:spcAft>
                  <a:spcPts val="300"/>
                </a:spcAft>
                <a:buClr>
                  <a:srgbClr val="009DE0"/>
                </a:buClr>
              </a:pPr>
              <a:r>
                <a:rPr lang="en-GB" sz="1000" dirty="0" smtClean="0">
                  <a:solidFill>
                    <a:srgbClr val="000000"/>
                  </a:solidFill>
                  <a:ea typeface="ＭＳ Ｐゴシック"/>
                </a:rPr>
                <a:t>Rise of shared mobility and new mobility technologies (e.g., autonomous vehicles) fundamentally reshaping demand for transport infrastructure</a:t>
              </a:r>
            </a:p>
            <a:p>
              <a:pPr lvl="1">
                <a:spcAft>
                  <a:spcPts val="300"/>
                </a:spcAft>
                <a:buClr>
                  <a:srgbClr val="009DE0"/>
                </a:buClr>
              </a:pPr>
              <a:r>
                <a:rPr lang="en-GB" sz="1000" dirty="0" smtClean="0">
                  <a:solidFill>
                    <a:srgbClr val="000000"/>
                  </a:solidFill>
                </a:rPr>
                <a:t>Increasing interconnectedness/digitalisation creates arbitrage opportunities through more  cross-border cooperation</a:t>
              </a:r>
              <a:endParaRPr lang="en-GB" sz="1000" dirty="0">
                <a:solidFill>
                  <a:srgbClr val="000000"/>
                </a:solidFill>
              </a:endParaRPr>
            </a:p>
          </p:txBody>
        </p:sp>
        <p:sp>
          <p:nvSpPr>
            <p:cNvPr id="16" name="TextBox 15"/>
            <p:cNvSpPr txBox="1">
              <a:spLocks/>
            </p:cNvSpPr>
            <p:nvPr>
              <p:custDataLst>
                <p:tags r:id="rId5"/>
              </p:custDataLst>
            </p:nvPr>
          </p:nvSpPr>
          <p:spPr>
            <a:xfrm>
              <a:off x="889703" y="1895230"/>
              <a:ext cx="1720763" cy="806686"/>
            </a:xfrm>
            <a:prstGeom prst="rect">
              <a:avLst/>
            </a:prstGeom>
            <a:solidFill>
              <a:schemeClr val="accent2"/>
            </a:solidFill>
            <a:ln w="28575">
              <a:noFill/>
            </a:ln>
          </p:spPr>
          <p:txBody>
            <a:bodyPr vert="horz" lIns="36199" tIns="0" rIns="36199"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000" dirty="0" smtClean="0"/>
                <a:t>Urbanisation</a:t>
              </a:r>
              <a:endParaRPr lang="en-GB" sz="1000" dirty="0"/>
            </a:p>
          </p:txBody>
        </p:sp>
        <p:sp>
          <p:nvSpPr>
            <p:cNvPr id="17" name="TextBox 16"/>
            <p:cNvSpPr txBox="1">
              <a:spLocks/>
            </p:cNvSpPr>
            <p:nvPr/>
          </p:nvSpPr>
          <p:spPr>
            <a:xfrm>
              <a:off x="3647603" y="1895231"/>
              <a:ext cx="6556077" cy="654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83724" eaLnBrk="1" hangingPunct="1">
                <a:buClr>
                  <a:schemeClr val="tx2"/>
                </a:buClr>
                <a:defRPr baseline="0">
                  <a:latin typeface="+mn-lt"/>
                  <a:ea typeface="Arial Unicode MS" pitchFamily="34" charset="-128"/>
                  <a:cs typeface="Arial Unicode MS" pitchFamily="34" charset="-128"/>
                </a:defRPr>
              </a:lvl1pPr>
              <a:lvl2pPr marL="191160" lvl="1" indent="-189595" defTabSz="883724"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1264" lvl="2" indent="-258538"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6385" lvl="3" indent="-153554" defTabSz="883724"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0073" lvl="4" indent="-128484" defTabSz="883724"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0073" indent="-128484" defTabSz="883724" fontAlgn="base">
                <a:spcBef>
                  <a:spcPct val="0"/>
                </a:spcBef>
                <a:spcAft>
                  <a:spcPct val="0"/>
                </a:spcAft>
                <a:buClr>
                  <a:schemeClr val="tx2"/>
                </a:buClr>
                <a:buSzPct val="89000"/>
                <a:buFont typeface="Arial" charset="0"/>
                <a:buChar char="-"/>
                <a:defRPr baseline="0">
                  <a:latin typeface="+mn-lt"/>
                </a:defRPr>
              </a:lvl6pPr>
              <a:lvl7pPr marL="740073" indent="-128484" defTabSz="883724" fontAlgn="base">
                <a:spcBef>
                  <a:spcPct val="0"/>
                </a:spcBef>
                <a:spcAft>
                  <a:spcPct val="0"/>
                </a:spcAft>
                <a:buClr>
                  <a:schemeClr val="tx2"/>
                </a:buClr>
                <a:buSzPct val="89000"/>
                <a:buFont typeface="Arial" charset="0"/>
                <a:buChar char="-"/>
                <a:defRPr baseline="0">
                  <a:latin typeface="+mn-lt"/>
                </a:defRPr>
              </a:lvl7pPr>
              <a:lvl8pPr marL="740073" indent="-128484" defTabSz="883724" fontAlgn="base">
                <a:spcBef>
                  <a:spcPct val="0"/>
                </a:spcBef>
                <a:spcAft>
                  <a:spcPct val="0"/>
                </a:spcAft>
                <a:buClr>
                  <a:schemeClr val="tx2"/>
                </a:buClr>
                <a:buSzPct val="89000"/>
                <a:buFont typeface="Arial" charset="0"/>
                <a:buChar char="-"/>
                <a:defRPr baseline="0">
                  <a:latin typeface="+mn-lt"/>
                </a:defRPr>
              </a:lvl8pPr>
              <a:lvl9pPr marL="740073" indent="-128484" defTabSz="883724" fontAlgn="base">
                <a:spcBef>
                  <a:spcPct val="0"/>
                </a:spcBef>
                <a:spcAft>
                  <a:spcPct val="0"/>
                </a:spcAft>
                <a:buClr>
                  <a:schemeClr val="tx2"/>
                </a:buClr>
                <a:buSzPct val="89000"/>
                <a:buFont typeface="Arial" charset="0"/>
                <a:buChar char="-"/>
                <a:defRPr baseline="0">
                  <a:latin typeface="+mn-lt"/>
                </a:defRPr>
              </a:lvl9pPr>
            </a:lstStyle>
            <a:p>
              <a:pPr lvl="1">
                <a:spcAft>
                  <a:spcPts val="300"/>
                </a:spcAft>
                <a:buClr>
                  <a:srgbClr val="009DE0"/>
                </a:buClr>
              </a:pPr>
              <a:r>
                <a:rPr lang="en-GB" sz="1000" dirty="0" smtClean="0">
                  <a:solidFill>
                    <a:srgbClr val="000000"/>
                  </a:solidFill>
                  <a:ea typeface="ＭＳ Ｐゴシック"/>
                </a:rPr>
                <a:t>Value shifting to large and mega cities fuelling demand for urban infrastructure, waste, water etc. growing rapidly as well as city planning to design cities of the future</a:t>
              </a:r>
            </a:p>
            <a:p>
              <a:pPr lvl="1">
                <a:spcAft>
                  <a:spcPts val="300"/>
                </a:spcAft>
                <a:buClr>
                  <a:srgbClr val="009DE0"/>
                </a:buClr>
              </a:pPr>
              <a:r>
                <a:rPr lang="en-GB" sz="1000" dirty="0" smtClean="0">
                  <a:solidFill>
                    <a:srgbClr val="000000"/>
                  </a:solidFill>
                  <a:ea typeface="ＭＳ Ｐゴシック"/>
                </a:rPr>
                <a:t>Accelerated demand for SMART solutions as already urbanized societies seek to improve and develop urban communities in a managed way</a:t>
              </a:r>
              <a:endParaRPr lang="en-GB" sz="1000" dirty="0">
                <a:solidFill>
                  <a:srgbClr val="000000"/>
                </a:solidFill>
                <a:ea typeface="ＭＳ Ｐゴシック"/>
              </a:endParaRPr>
            </a:p>
          </p:txBody>
        </p:sp>
        <p:sp>
          <p:nvSpPr>
            <p:cNvPr id="18" name="Oval 17"/>
            <p:cNvSpPr/>
            <p:nvPr/>
          </p:nvSpPr>
          <p:spPr>
            <a:xfrm>
              <a:off x="713022" y="2137316"/>
              <a:ext cx="331200" cy="3312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4318" tIns="37160" rIns="74318" bIns="37160" rtlCol="0" anchor="ctr"/>
            <a:lstStyle/>
            <a:p>
              <a:pPr algn="ctr">
                <a:buClr>
                  <a:srgbClr val="FFFFFF"/>
                </a:buClr>
              </a:pPr>
              <a:r>
                <a:rPr lang="en-GB" sz="1000" b="1" dirty="0" smtClean="0">
                  <a:solidFill>
                    <a:srgbClr val="FFFFFF"/>
                  </a:solidFill>
                </a:rPr>
                <a:t>1</a:t>
              </a:r>
              <a:endParaRPr lang="en-GB" sz="1000" b="1" dirty="0">
                <a:solidFill>
                  <a:srgbClr val="FFFFFF"/>
                </a:solidFill>
              </a:endParaRPr>
            </a:p>
          </p:txBody>
        </p:sp>
        <p:sp>
          <p:nvSpPr>
            <p:cNvPr id="19" name="Oval 18"/>
            <p:cNvSpPr/>
            <p:nvPr/>
          </p:nvSpPr>
          <p:spPr>
            <a:xfrm>
              <a:off x="713022" y="3840254"/>
              <a:ext cx="331200" cy="3312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318" tIns="37160" rIns="74318" bIns="37160" rtlCol="0" anchor="ctr"/>
            <a:lstStyle/>
            <a:p>
              <a:pPr algn="ctr">
                <a:buClr>
                  <a:srgbClr val="FFFFFF"/>
                </a:buClr>
              </a:pPr>
              <a:r>
                <a:rPr lang="en-GB" sz="1000" b="1" dirty="0">
                  <a:solidFill>
                    <a:srgbClr val="FFFFFF"/>
                  </a:solidFill>
                </a:rPr>
                <a:t>3</a:t>
              </a:r>
            </a:p>
          </p:txBody>
        </p:sp>
        <p:sp>
          <p:nvSpPr>
            <p:cNvPr id="20" name="Oval 19"/>
            <p:cNvSpPr/>
            <p:nvPr/>
          </p:nvSpPr>
          <p:spPr>
            <a:xfrm>
              <a:off x="713022" y="5499291"/>
              <a:ext cx="331200" cy="3312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318" tIns="37160" rIns="74318" bIns="37160" rtlCol="0" anchor="ctr"/>
            <a:lstStyle/>
            <a:p>
              <a:pPr algn="ctr">
                <a:buClr>
                  <a:srgbClr val="FFFFFF"/>
                </a:buClr>
              </a:pPr>
              <a:r>
                <a:rPr lang="en-GB" sz="1000" b="1" dirty="0" smtClean="0">
                  <a:solidFill>
                    <a:srgbClr val="FFFFFF"/>
                  </a:solidFill>
                </a:rPr>
                <a:t>5</a:t>
              </a:r>
              <a:endParaRPr lang="en-GB" sz="1000" b="1" dirty="0">
                <a:solidFill>
                  <a:srgbClr val="FFFFFF"/>
                </a:solidFill>
              </a:endParaRPr>
            </a:p>
          </p:txBody>
        </p:sp>
        <p:sp>
          <p:nvSpPr>
            <p:cNvPr id="21" name="Oval 20"/>
            <p:cNvSpPr/>
            <p:nvPr/>
          </p:nvSpPr>
          <p:spPr>
            <a:xfrm>
              <a:off x="713022" y="4655828"/>
              <a:ext cx="331200" cy="3312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318" tIns="37160" rIns="74318" bIns="37160" rtlCol="0" anchor="ctr"/>
            <a:lstStyle/>
            <a:p>
              <a:pPr algn="ctr">
                <a:buClr>
                  <a:srgbClr val="FFFFFF"/>
                </a:buClr>
              </a:pPr>
              <a:r>
                <a:rPr lang="en-GB" sz="1000" b="1" dirty="0">
                  <a:solidFill>
                    <a:srgbClr val="FFFFFF"/>
                  </a:solidFill>
                </a:rPr>
                <a:t>4</a:t>
              </a:r>
            </a:p>
          </p:txBody>
        </p:sp>
        <p:cxnSp>
          <p:nvCxnSpPr>
            <p:cNvPr id="22" name="Straight Connector 21"/>
            <p:cNvCxnSpPr>
              <a:cxnSpLocks/>
            </p:cNvCxnSpPr>
            <p:nvPr/>
          </p:nvCxnSpPr>
          <p:spPr>
            <a:xfrm>
              <a:off x="3647603" y="2695007"/>
              <a:ext cx="669607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3647603" y="3552566"/>
              <a:ext cx="669607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3647603" y="4383992"/>
              <a:ext cx="669607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3647603" y="5249224"/>
              <a:ext cx="6696075"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p:cNvPicPr>
            <p:nvPr/>
          </p:nvPicPr>
          <p:blipFill rotWithShape="1">
            <a:blip r:embed="rId7"/>
            <a:srcRect l="5892" t="8777" r="5892"/>
            <a:stretch/>
          </p:blipFill>
          <p:spPr>
            <a:xfrm>
              <a:off x="2610466" y="1895230"/>
              <a:ext cx="905920" cy="806686"/>
            </a:xfrm>
            <a:prstGeom prst="rect">
              <a:avLst/>
            </a:prstGeom>
          </p:spPr>
        </p:pic>
        <p:pic>
          <p:nvPicPr>
            <p:cNvPr id="27" name="Picture 26"/>
            <p:cNvPicPr>
              <a:picLocks/>
            </p:cNvPicPr>
            <p:nvPr/>
          </p:nvPicPr>
          <p:blipFill rotWithShape="1">
            <a:blip r:embed="rId8"/>
            <a:srcRect l="6272" r="6272"/>
            <a:stretch/>
          </p:blipFill>
          <p:spPr>
            <a:xfrm>
              <a:off x="2610466" y="4418686"/>
              <a:ext cx="905920" cy="806686"/>
            </a:xfrm>
            <a:prstGeom prst="rect">
              <a:avLst/>
            </a:prstGeom>
          </p:spPr>
        </p:pic>
        <p:pic>
          <p:nvPicPr>
            <p:cNvPr id="28" name="Picture 27"/>
            <p:cNvPicPr>
              <a:picLocks/>
            </p:cNvPicPr>
            <p:nvPr/>
          </p:nvPicPr>
          <p:blipFill rotWithShape="1">
            <a:blip r:embed="rId9"/>
            <a:srcRect l="6019" r="6019"/>
            <a:stretch/>
          </p:blipFill>
          <p:spPr>
            <a:xfrm>
              <a:off x="2610466" y="3576986"/>
              <a:ext cx="905920" cy="806686"/>
            </a:xfrm>
            <a:prstGeom prst="rect">
              <a:avLst/>
            </a:prstGeom>
          </p:spPr>
        </p:pic>
        <p:pic>
          <p:nvPicPr>
            <p:cNvPr id="29" name="Picture 28"/>
            <p:cNvPicPr>
              <a:picLocks/>
            </p:cNvPicPr>
            <p:nvPr/>
          </p:nvPicPr>
          <p:blipFill rotWithShape="1">
            <a:blip r:embed="rId10"/>
            <a:srcRect l="16873" t="211" b="9046"/>
            <a:stretch/>
          </p:blipFill>
          <p:spPr>
            <a:xfrm>
              <a:off x="2610466" y="2733978"/>
              <a:ext cx="905920" cy="806686"/>
            </a:xfrm>
            <a:prstGeom prst="rect">
              <a:avLst/>
            </a:prstGeom>
          </p:spPr>
        </p:pic>
        <p:sp>
          <p:nvSpPr>
            <p:cNvPr id="30" name="Oval 29"/>
            <p:cNvSpPr/>
            <p:nvPr/>
          </p:nvSpPr>
          <p:spPr>
            <a:xfrm>
              <a:off x="713022" y="2985705"/>
              <a:ext cx="331200" cy="3312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318" tIns="37160" rIns="74318" bIns="37160" rtlCol="0" anchor="ctr"/>
            <a:lstStyle/>
            <a:p>
              <a:pPr algn="ctr">
                <a:buClr>
                  <a:srgbClr val="FFFFFF"/>
                </a:buClr>
              </a:pPr>
              <a:r>
                <a:rPr lang="en-GB" sz="1000" b="1" dirty="0" smtClean="0">
                  <a:solidFill>
                    <a:srgbClr val="FFFFFF"/>
                  </a:solidFill>
                </a:rPr>
                <a:t>2</a:t>
              </a:r>
              <a:endParaRPr lang="en-GB" sz="1000" b="1" dirty="0">
                <a:solidFill>
                  <a:srgbClr val="FFFFFF"/>
                </a:solidFill>
              </a:endParaRPr>
            </a:p>
          </p:txBody>
        </p:sp>
        <p:pic>
          <p:nvPicPr>
            <p:cNvPr id="31" name="Picture 30"/>
            <p:cNvPicPr>
              <a:picLocks/>
            </p:cNvPicPr>
            <p:nvPr/>
          </p:nvPicPr>
          <p:blipFill rotWithShape="1">
            <a:blip r:embed="rId11"/>
            <a:srcRect l="14413" r="16115"/>
            <a:stretch/>
          </p:blipFill>
          <p:spPr>
            <a:xfrm>
              <a:off x="2610466" y="5263369"/>
              <a:ext cx="905920" cy="806686"/>
            </a:xfrm>
            <a:prstGeom prst="rect">
              <a:avLst/>
            </a:prstGeom>
          </p:spPr>
        </p:pic>
      </p:grpSp>
    </p:spTree>
    <p:extLst>
      <p:ext uri="{BB962C8B-B14F-4D97-AF65-F5344CB8AC3E}">
        <p14:creationId xmlns:p14="http://schemas.microsoft.com/office/powerpoint/2010/main" val="14122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Hvor</a:t>
            </a:r>
            <a:r>
              <a:rPr lang="en-GB" dirty="0" smtClean="0"/>
              <a:t> </a:t>
            </a:r>
            <a:r>
              <a:rPr lang="en-GB" dirty="0" err="1" smtClean="0"/>
              <a:t>hurtigt</a:t>
            </a:r>
            <a:r>
              <a:rPr lang="en-GB" dirty="0" smtClean="0"/>
              <a:t> </a:t>
            </a:r>
            <a:r>
              <a:rPr lang="en-GB" dirty="0" err="1" smtClean="0"/>
              <a:t>vil</a:t>
            </a:r>
            <a:r>
              <a:rPr lang="en-GB" dirty="0" smtClean="0"/>
              <a:t> </a:t>
            </a:r>
            <a:r>
              <a:rPr lang="en-GB" dirty="0" err="1" smtClean="0"/>
              <a:t>udviklingen</a:t>
            </a:r>
            <a:r>
              <a:rPr lang="en-GB" dirty="0" smtClean="0"/>
              <a:t> i </a:t>
            </a:r>
            <a:r>
              <a:rPr lang="en-GB" dirty="0" err="1" smtClean="0"/>
              <a:t>virkeligheden</a:t>
            </a:r>
            <a:r>
              <a:rPr lang="en-GB" dirty="0" smtClean="0"/>
              <a:t> </a:t>
            </a:r>
            <a:r>
              <a:rPr lang="en-GB" dirty="0" err="1" smtClean="0"/>
              <a:t>gå</a:t>
            </a:r>
            <a:r>
              <a:rPr lang="en-GB" dirty="0" smtClean="0"/>
              <a:t>?</a:t>
            </a:r>
            <a:endParaRPr lang="en-GB" dirty="0"/>
          </a:p>
        </p:txBody>
      </p:sp>
      <p:pic>
        <p:nvPicPr>
          <p:cNvPr id="1026" name="Picture 2" descr="Image result for nyc easter parade 1905 and 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22" y="1845618"/>
            <a:ext cx="5242611" cy="4107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oweryboyshistory.com/wp-content/uploads/2013/03/7.jpg"/>
          <p:cNvPicPr>
            <a:picLocks noChangeAspect="1" noChangeArrowheads="1"/>
          </p:cNvPicPr>
          <p:nvPr/>
        </p:nvPicPr>
        <p:blipFill rotWithShape="1">
          <a:blip r:embed="rId4">
            <a:extLst>
              <a:ext uri="{28A0092B-C50C-407E-A947-70E740481C1C}">
                <a14:useLocalDpi xmlns:a14="http://schemas.microsoft.com/office/drawing/2010/main" val="0"/>
              </a:ext>
            </a:extLst>
          </a:blip>
          <a:srcRect l="2820" t="6193" r="11918" b="3010"/>
          <a:stretch/>
        </p:blipFill>
        <p:spPr bwMode="auto">
          <a:xfrm>
            <a:off x="6167214" y="1845619"/>
            <a:ext cx="5197642" cy="4107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bwMode="auto">
          <a:xfrm>
            <a:off x="838622" y="1485578"/>
            <a:ext cx="8928992"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New York Easter Parade</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1905 </a:t>
            </a:r>
            <a:r>
              <a:rPr kumimoji="0" lang="en-GB"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og</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1913 </a:t>
            </a:r>
            <a:r>
              <a:rPr kumimoji="0" lang="en-GB"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er</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et </a:t>
            </a:r>
            <a:r>
              <a:rPr kumimoji="0" lang="en-GB"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berømt</a:t>
            </a:r>
            <a:r>
              <a:rPr kumimoji="0" lang="en-GB" sz="1800" b="0" i="0" u="none" strike="noStrike" kern="1200" cap="none" spc="0" normalizeH="0" noProof="0" dirty="0" smtClean="0">
                <a:ln>
                  <a:noFill/>
                </a:ln>
                <a:solidFill>
                  <a:schemeClr val="tx1"/>
                </a:solidFill>
                <a:effectLst/>
                <a:uLnTx/>
                <a:uFillTx/>
                <a:latin typeface="Verdana"/>
                <a:ea typeface="ＭＳ Ｐゴシック" pitchFamily="-111" charset="-128"/>
                <a:cs typeface="ＭＳ Ｐゴシック" pitchFamily="-111" charset="-128"/>
              </a:rPr>
              <a:t> </a:t>
            </a:r>
            <a:r>
              <a:rPr kumimoji="0" lang="en-GB" sz="1800" b="0" i="0" u="none" strike="noStrike" kern="1200" cap="none" spc="0" normalizeH="0" noProof="0" dirty="0" err="1" smtClean="0">
                <a:ln>
                  <a:noFill/>
                </a:ln>
                <a:solidFill>
                  <a:schemeClr val="tx1"/>
                </a:solidFill>
                <a:effectLst/>
                <a:uLnTx/>
                <a:uFillTx/>
                <a:latin typeface="Verdana"/>
                <a:ea typeface="ＭＳ Ｐゴシック" pitchFamily="-111" charset="-128"/>
                <a:cs typeface="ＭＳ Ｐゴシック" pitchFamily="-111" charset="-128"/>
              </a:rPr>
              <a:t>eksempel</a:t>
            </a:r>
            <a:endParaRPr kumimoji="0" lang="en-GB"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9020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city for?</a:t>
            </a:r>
            <a:endParaRPr lang="en-GB" dirty="0"/>
          </a:p>
        </p:txBody>
      </p:sp>
      <p:pic>
        <p:nvPicPr>
          <p:cNvPr id="3" name="Picture 4" descr="1 ko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52" y="1192833"/>
            <a:ext cx="11321926" cy="490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838622" y="5806058"/>
            <a:ext cx="2484276" cy="248851"/>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da-DK" sz="11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rPr>
              <a:t>Credit: Jan Gehl</a:t>
            </a:r>
          </a:p>
        </p:txBody>
      </p:sp>
    </p:spTree>
    <p:extLst>
      <p:ext uri="{BB962C8B-B14F-4D97-AF65-F5344CB8AC3E}">
        <p14:creationId xmlns:p14="http://schemas.microsoft.com/office/powerpoint/2010/main" val="4969412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NAME" val="SingleBoatText"/>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Lst>
</file>

<file path=ppt/tags/tag5.xml><?xml version="1.0" encoding="utf-8"?>
<p:tagLst xmlns:a="http://schemas.openxmlformats.org/drawingml/2006/main" xmlns:r="http://schemas.openxmlformats.org/officeDocument/2006/relationships" xmlns:p="http://schemas.openxmlformats.org/presentationml/2006/main">
  <p:tag name="NAME" val="SingleBoatText"/>
</p:tagLst>
</file>

<file path=ppt/tags/tag6.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Blank.potx" id="{1C0553AF-A044-40A9-AEAC-8F59241C9CCA}" vid="{79627C5B-9396-4255-BAB1-ABDFE71235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145</TotalTime>
  <Words>479</Words>
  <Application>Microsoft Office PowerPoint</Application>
  <PresentationFormat>Custom</PresentationFormat>
  <Paragraphs>90</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Fremtidssalon, 19. april 2017</vt:lpstr>
      <vt:lpstr>Hvordan ser verden ud i år 2040?</vt:lpstr>
      <vt:lpstr>Sustainable development goals er gennemført </vt:lpstr>
      <vt:lpstr>Ekstrem fattigdom</vt:lpstr>
      <vt:lpstr>Havvandsstigninger?</vt:lpstr>
      <vt:lpstr>Eksponential technologies præger vores hverdag</vt:lpstr>
      <vt:lpstr>Hvilke mega-trends ser vi?</vt:lpstr>
      <vt:lpstr>Hvor hurtigt vil udviklingen i virkeligheden gå?</vt:lpstr>
      <vt:lpstr>What is a city for?</vt:lpstr>
      <vt:lpstr>Monocle’s liveability index</vt:lpstr>
      <vt:lpstr>happiness index 2016</vt:lpstr>
      <vt:lpstr>Sustainable city value chain</vt:lpstr>
      <vt:lpstr>Befolkningsprognose for københavn</vt:lpstr>
      <vt:lpstr>Hvad betyder det for  byens udviklingsområder og infrastruktur?</vt:lpstr>
      <vt:lpstr>PowerPoint Presentation</vt:lpstr>
      <vt:lpstr>PowerPoint Presentation</vt:lpstr>
      <vt:lpstr>PowerPoint Presentation</vt:lpstr>
      <vt:lpstr>Tak</vt:lpstr>
    </vt:vector>
  </TitlesOfParts>
  <Company>Ramboll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Ostenfeld Riemann</dc:creator>
  <cp:lastModifiedBy>Lars Ostenfeld Riemann</cp:lastModifiedBy>
  <cp:revision>14</cp:revision>
  <dcterms:created xsi:type="dcterms:W3CDTF">2017-04-05T11:54:57Z</dcterms:created>
  <dcterms:modified xsi:type="dcterms:W3CDTF">2017-04-19T12:13:52Z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ArtworkDefinition">
    <vt:lpwstr>Ramboll</vt:lpwstr>
  </property>
  <property fmtid="{D5CDD505-2E9C-101B-9397-08002B2CF9AE}" pid="4" name="SD_CtlText_LogoSelector">
    <vt:lpwstr>Ramboll</vt:lpwstr>
  </property>
  <property fmtid="{D5CDD505-2E9C-101B-9397-08002B2CF9AE}" pid="5" name="SD_DocumentLanguageString">
    <vt:lpwstr>English (UK)</vt:lpwstr>
  </property>
  <property fmtid="{D5CDD505-2E9C-101B-9397-08002B2CF9AE}" pid="6" name="SD_DocumentLanguage">
    <vt:lpwstr>en-GB</vt:lpwstr>
  </property>
  <property fmtid="{D5CDD505-2E9C-101B-9397-08002B2CF9AE}" pid="7" name="sdDocumentDateFormat">
    <vt:lpwstr>en-GB:dd/MM/yyyy</vt:lpwstr>
  </property>
  <property fmtid="{D5CDD505-2E9C-101B-9397-08002B2CF9AE}" pid="8" name="SD_CtlText_UserProfiles_Date">
    <vt:lpwstr>2017-04-19</vt:lpwstr>
  </property>
  <property fmtid="{D5CDD505-2E9C-101B-9397-08002B2CF9AE}" pid="9" name="SD_CtlText_UserProfiles_Name">
    <vt:lpwstr>København 2040</vt:lpwstr>
  </property>
  <property fmtid="{D5CDD505-2E9C-101B-9397-08002B2CF9AE}" pid="10" name="SD_UserprofileName">
    <vt:lpwstr/>
  </property>
  <property fmtid="{D5CDD505-2E9C-101B-9397-08002B2CF9AE}" pid="11" name="DocumentInfoFinished">
    <vt:lpwstr>True</vt:lpwstr>
  </property>
</Properties>
</file>